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theme/themeOverride3.xml" ContentType="application/vnd.openxmlformats-officedocument.themeOverride+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theme/themeOverride5.xml" ContentType="application/vnd.openxmlformats-officedocument.themeOverride+xml"/>
  <Override PartName="/ppt/notesSlides/notesSlide28.xml" ContentType="application/vnd.openxmlformats-officedocument.presentationml.notesSlide+xml"/>
  <Override PartName="/ppt/theme/themeOverride6.xml" ContentType="application/vnd.openxmlformats-officedocument.themeOverr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theme/themeOverride8.xml" ContentType="application/vnd.openxmlformats-officedocument.themeOverride+xml"/>
  <Override PartName="/ppt/notesSlides/notesSlide31.xml" ContentType="application/vnd.openxmlformats-officedocument.presentationml.notesSlide+xml"/>
  <Override PartName="/ppt/theme/themeOverride9.xml" ContentType="application/vnd.openxmlformats-officedocument.themeOverride+xml"/>
  <Override PartName="/ppt/notesSlides/notesSlide32.xml" ContentType="application/vnd.openxmlformats-officedocument.presentationml.notesSlide+xml"/>
  <Override PartName="/ppt/theme/themeOverride10.xml" ContentType="application/vnd.openxmlformats-officedocument.themeOverride+xml"/>
  <Override PartName="/ppt/notesSlides/notesSlide33.xml" ContentType="application/vnd.openxmlformats-officedocument.presentationml.notesSlide+xml"/>
  <Override PartName="/ppt/theme/themeOverride11.xml" ContentType="application/vnd.openxmlformats-officedocument.themeOverride+xml"/>
  <Override PartName="/ppt/notesSlides/notesSlide34.xml" ContentType="application/vnd.openxmlformats-officedocument.presentationml.notesSlide+xml"/>
  <Override PartName="/ppt/theme/themeOverride1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73"/>
  </p:notesMasterIdLst>
  <p:handoutMasterIdLst>
    <p:handoutMasterId r:id="rId74"/>
  </p:handoutMasterIdLst>
  <p:sldIdLst>
    <p:sldId id="694" r:id="rId2"/>
    <p:sldId id="589" r:id="rId3"/>
    <p:sldId id="590" r:id="rId4"/>
    <p:sldId id="591" r:id="rId5"/>
    <p:sldId id="692" r:id="rId6"/>
    <p:sldId id="592" r:id="rId7"/>
    <p:sldId id="593" r:id="rId8"/>
    <p:sldId id="594" r:id="rId9"/>
    <p:sldId id="595" r:id="rId10"/>
    <p:sldId id="596" r:id="rId11"/>
    <p:sldId id="597" r:id="rId12"/>
    <p:sldId id="598" r:id="rId13"/>
    <p:sldId id="599" r:id="rId14"/>
    <p:sldId id="600" r:id="rId15"/>
    <p:sldId id="601" r:id="rId16"/>
    <p:sldId id="602" r:id="rId17"/>
    <p:sldId id="603" r:id="rId18"/>
    <p:sldId id="604" r:id="rId19"/>
    <p:sldId id="605" r:id="rId20"/>
    <p:sldId id="607" r:id="rId21"/>
    <p:sldId id="608" r:id="rId22"/>
    <p:sldId id="610" r:id="rId23"/>
    <p:sldId id="611" r:id="rId24"/>
    <p:sldId id="613" r:id="rId25"/>
    <p:sldId id="614" r:id="rId26"/>
    <p:sldId id="615" r:id="rId27"/>
    <p:sldId id="616" r:id="rId28"/>
    <p:sldId id="617" r:id="rId29"/>
    <p:sldId id="618" r:id="rId30"/>
    <p:sldId id="619" r:id="rId31"/>
    <p:sldId id="620" r:id="rId32"/>
    <p:sldId id="621" r:id="rId33"/>
    <p:sldId id="622" r:id="rId34"/>
    <p:sldId id="623" r:id="rId35"/>
    <p:sldId id="624" r:id="rId36"/>
    <p:sldId id="632" r:id="rId37"/>
    <p:sldId id="642" r:id="rId38"/>
    <p:sldId id="643" r:id="rId39"/>
    <p:sldId id="644" r:id="rId40"/>
    <p:sldId id="645" r:id="rId41"/>
    <p:sldId id="646" r:id="rId42"/>
    <p:sldId id="648" r:id="rId43"/>
    <p:sldId id="650" r:id="rId44"/>
    <p:sldId id="652" r:id="rId45"/>
    <p:sldId id="654" r:id="rId46"/>
    <p:sldId id="656" r:id="rId47"/>
    <p:sldId id="658" r:id="rId48"/>
    <p:sldId id="659" r:id="rId49"/>
    <p:sldId id="664" r:id="rId50"/>
    <p:sldId id="665" r:id="rId51"/>
    <p:sldId id="667" r:id="rId52"/>
    <p:sldId id="668" r:id="rId53"/>
    <p:sldId id="669" r:id="rId54"/>
    <p:sldId id="670" r:id="rId55"/>
    <p:sldId id="671" r:id="rId56"/>
    <p:sldId id="672" r:id="rId57"/>
    <p:sldId id="673" r:id="rId58"/>
    <p:sldId id="674" r:id="rId59"/>
    <p:sldId id="675" r:id="rId60"/>
    <p:sldId id="676" r:id="rId61"/>
    <p:sldId id="677" r:id="rId62"/>
    <p:sldId id="678" r:id="rId63"/>
    <p:sldId id="679" r:id="rId64"/>
    <p:sldId id="680" r:id="rId65"/>
    <p:sldId id="681" r:id="rId66"/>
    <p:sldId id="682" r:id="rId67"/>
    <p:sldId id="683" r:id="rId68"/>
    <p:sldId id="684" r:id="rId69"/>
    <p:sldId id="685" r:id="rId70"/>
    <p:sldId id="686" r:id="rId71"/>
    <p:sldId id="693" r:id="rId72"/>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1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265" autoAdjust="0"/>
  </p:normalViewPr>
  <p:slideViewPr>
    <p:cSldViewPr snapToGrid="0">
      <p:cViewPr varScale="1">
        <p:scale>
          <a:sx n="72" d="100"/>
          <a:sy n="72" d="100"/>
        </p:scale>
        <p:origin x="71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蒙 黄" userId="7ca1a0c6032a5ea1" providerId="LiveId" clId="{62CF8993-CC79-48C1-8950-5DBAB0FB6B24}"/>
    <pc:docChg chg="modSld">
      <pc:chgData name="蒙 黄" userId="7ca1a0c6032a5ea1" providerId="LiveId" clId="{62CF8993-CC79-48C1-8950-5DBAB0FB6B24}" dt="2019-03-19T06:48:03.463" v="25" actId="20577"/>
      <pc:docMkLst>
        <pc:docMk/>
      </pc:docMkLst>
      <pc:sldChg chg="modSp">
        <pc:chgData name="蒙 黄" userId="7ca1a0c6032a5ea1" providerId="LiveId" clId="{62CF8993-CC79-48C1-8950-5DBAB0FB6B24}" dt="2019-03-19T06:48:03.463" v="25" actId="20577"/>
        <pc:sldMkLst>
          <pc:docMk/>
          <pc:sldMk cId="2154596748" sldId="590"/>
        </pc:sldMkLst>
        <pc:spChg chg="mod">
          <ac:chgData name="蒙 黄" userId="7ca1a0c6032a5ea1" providerId="LiveId" clId="{62CF8993-CC79-48C1-8950-5DBAB0FB6B24}" dt="2019-03-19T06:48:03.463" v="25" actId="20577"/>
          <ac:spMkLst>
            <pc:docMk/>
            <pc:sldMk cId="2154596748" sldId="590"/>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view3D>
    <c:floor>
      <c:thickness val="0"/>
    </c:floor>
    <c:sideWall>
      <c:thickness val="0"/>
    </c:sideWall>
    <c:backWall>
      <c:thickness val="0"/>
    </c:backWall>
    <c:plotArea>
      <c:layout>
        <c:manualLayout>
          <c:layoutTarget val="inner"/>
          <c:xMode val="edge"/>
          <c:yMode val="edge"/>
          <c:x val="4.0727568715746405E-2"/>
          <c:y val="3.052155326347503E-2"/>
          <c:w val="0.95556992503736649"/>
          <c:h val="0.96947844673652495"/>
        </c:manualLayout>
      </c:layout>
      <c:pie3DChart>
        <c:varyColors val="1"/>
        <c:ser>
          <c:idx val="0"/>
          <c:order val="0"/>
          <c:dPt>
            <c:idx val="0"/>
            <c:bubble3D val="0"/>
            <c:spPr>
              <a:solidFill>
                <a:schemeClr val="accent2">
                  <a:lumMod val="20000"/>
                  <a:lumOff val="80000"/>
                </a:schemeClr>
              </a:solidFill>
            </c:spPr>
            <c:extLst>
              <c:ext xmlns:c16="http://schemas.microsoft.com/office/drawing/2014/chart" uri="{C3380CC4-5D6E-409C-BE32-E72D297353CC}">
                <c16:uniqueId val="{00000001-3FF1-48F6-A989-21D042EC5F92}"/>
              </c:ext>
            </c:extLst>
          </c:dPt>
          <c:dPt>
            <c:idx val="1"/>
            <c:bubble3D val="0"/>
            <c:explosion val="18"/>
            <c:spPr>
              <a:solidFill>
                <a:srgbClr val="FF0000"/>
              </a:solidFill>
            </c:spPr>
            <c:extLst>
              <c:ext xmlns:c16="http://schemas.microsoft.com/office/drawing/2014/chart" uri="{C3380CC4-5D6E-409C-BE32-E72D297353CC}">
                <c16:uniqueId val="{00000003-3FF1-48F6-A989-21D042EC5F92}"/>
              </c:ext>
            </c:extLst>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0.15000000000000016</c:v>
                </c:pt>
              </c:numCache>
            </c:numRef>
          </c:val>
          <c:extLst>
            <c:ext xmlns:c16="http://schemas.microsoft.com/office/drawing/2014/chart" uri="{C3380CC4-5D6E-409C-BE32-E72D297353CC}">
              <c16:uniqueId val="{00000004-3FF1-48F6-A989-21D042EC5F92}"/>
            </c:ext>
          </c:extLst>
        </c:ser>
        <c:dLbls>
          <c:showLegendKey val="0"/>
          <c:showVal val="1"/>
          <c:showCatName val="1"/>
          <c:showSerName val="0"/>
          <c:showPercent val="0"/>
          <c:showBubbleSize val="0"/>
          <c:showLeaderLines val="1"/>
        </c:dLbls>
      </c:pie3DChart>
    </c:plotArea>
    <c:plotVisOnly val="1"/>
    <c:dispBlanksAs val="zero"/>
    <c:showDLblsOverMax val="0"/>
  </c:chart>
  <c:spPr>
    <a:noFill/>
  </c:spPr>
  <c:txPr>
    <a:bodyPr/>
    <a:lstStyle/>
    <a:p>
      <a:pPr>
        <a:defRPr>
          <a:solidFill>
            <a:schemeClr val="bg1">
              <a:lumMod val="50000"/>
            </a:schemeClr>
          </a:solidFill>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a:solidFill>
                <a:schemeClr val="tx1"/>
              </a:solidFill>
              <a:latin typeface="微软雅黑" panose="020B0503020204020204" pitchFamily="34" charset="-122"/>
              <a:ea typeface="微软雅黑" panose="020B0503020204020204" pitchFamily="34" charset="-122"/>
            </a:rPr>
            <a:t>优化</a:t>
          </a: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a:solidFill>
                <a:schemeClr val="tx1"/>
              </a:solidFill>
              <a:latin typeface="微软雅黑" panose="020B0503020204020204" pitchFamily="34" charset="-122"/>
              <a:ea typeface="微软雅黑" panose="020B0503020204020204" pitchFamily="34" charset="-122"/>
            </a:rPr>
            <a:t>革命</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a:solidFill>
                <a:schemeClr val="tx1"/>
              </a:solidFill>
              <a:latin typeface="微软雅黑" panose="020B0503020204020204" pitchFamily="34" charset="-122"/>
              <a:ea typeface="微软雅黑" panose="020B0503020204020204" pitchFamily="34" charset="-122"/>
            </a:rPr>
            <a:t>改变</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a:solidFill>
                <a:schemeClr val="tx1"/>
              </a:solidFill>
              <a:latin typeface="微软雅黑" panose="020B0503020204020204" pitchFamily="34" charset="-122"/>
              <a:ea typeface="微软雅黑" panose="020B0503020204020204" pitchFamily="34" charset="-122"/>
            </a:rPr>
            <a:t>颠覆</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8157A516-BFF2-40CD-9116-2E1D7B4AD81A}" type="presOf" srcId="{2592691F-9E79-4BC0-87E5-69D7D698006D}" destId="{B384A40A-3548-4A73-A19D-621C79A2EA79}" srcOrd="0" destOrd="0" presId="urn:microsoft.com/office/officeart/2005/8/layout/vList5"/>
    <dgm:cxn modelId="{00E91C1D-42A4-48A5-B84B-09CB3D113C13}"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D11E5A62-4190-40D2-B0DA-127FD05C32D7}" type="presOf" srcId="{8164C08B-7FEA-49D1-8EDB-A34D4A5AE13A}" destId="{F4149E3D-D159-4E8D-9645-4C34100CAD08}" srcOrd="0" destOrd="0" presId="urn:microsoft.com/office/officeart/2005/8/layout/vList5"/>
    <dgm:cxn modelId="{412A0265-E11F-4F92-9256-4D8F330E89CA}" type="presOf" srcId="{0D7B64AF-E89E-4F47-93DF-875AC7EA9F80}" destId="{5E312260-BB8C-4259-9A9A-07FD49D660DE}"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25E03E4D-1748-4BC4-9792-8A754D155F4E}" type="presOf" srcId="{A1E47C7B-F182-4DF4-A19B-69BAAE382931}" destId="{1F0D7FAF-2C3A-41BB-B40E-71733DC8AA53}"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068267AF-25A1-4288-BEB1-D86924240453}" type="presOf" srcId="{B6259541-DC05-42DE-803A-E680E08D6C9F}" destId="{E6E01B5A-8BEE-4FEC-8416-8610EF675C5F}" srcOrd="0" destOrd="0" presId="urn:microsoft.com/office/officeart/2005/8/layout/vList5"/>
    <dgm:cxn modelId="{261328DB-DEF8-47A5-BA7D-DFBD7216B75F}"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29A0CBFC-82ED-40FB-8E8F-A011C399F2CC}" type="presOf" srcId="{9045D98D-C66A-48E7-A245-35B5957A7399}" destId="{D516C599-DE5A-42A2-88A9-704EB00499F1}"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1C2DBEFE-CD6D-47B0-B9BA-A6EDB9115897}" type="presOf" srcId="{22B677B6-3E43-4154-B276-2F0542B27522}" destId="{C36456F2-C104-49EC-A4F4-9E741C50E57D}" srcOrd="0" destOrd="0" presId="urn:microsoft.com/office/officeart/2005/8/layout/vList5"/>
    <dgm:cxn modelId="{87D7255A-EE60-4EC3-9482-4F2EE354AEF5}" type="presParOf" srcId="{1AF1258D-7D71-462E-899A-895332038374}" destId="{464B684D-6A54-4966-A942-B64EFDFA3F3A}" srcOrd="0" destOrd="0" presId="urn:microsoft.com/office/officeart/2005/8/layout/vList5"/>
    <dgm:cxn modelId="{EF7D3E2A-60F8-4E5C-86F2-042C0C121ACC}" type="presParOf" srcId="{464B684D-6A54-4966-A942-B64EFDFA3F3A}" destId="{F4149E3D-D159-4E8D-9645-4C34100CAD08}" srcOrd="0" destOrd="0" presId="urn:microsoft.com/office/officeart/2005/8/layout/vList5"/>
    <dgm:cxn modelId="{66717667-EB9C-4955-A16A-F4D3FA1E3899}" type="presParOf" srcId="{464B684D-6A54-4966-A942-B64EFDFA3F3A}" destId="{5E312260-BB8C-4259-9A9A-07FD49D660DE}" srcOrd="1" destOrd="0" presId="urn:microsoft.com/office/officeart/2005/8/layout/vList5"/>
    <dgm:cxn modelId="{A48DFB7E-CB3B-4761-8E0B-3F8DF6534606}" type="presParOf" srcId="{1AF1258D-7D71-462E-899A-895332038374}" destId="{B15E52DD-BF95-48EF-83BF-64D9AE8A1181}" srcOrd="1" destOrd="0" presId="urn:microsoft.com/office/officeart/2005/8/layout/vList5"/>
    <dgm:cxn modelId="{4AEB6CD6-5333-47D2-AA1D-BCFC2CC69BF8}" type="presParOf" srcId="{1AF1258D-7D71-462E-899A-895332038374}" destId="{561821EA-E295-47E4-A7EF-0FAE72E8F842}" srcOrd="2" destOrd="0" presId="urn:microsoft.com/office/officeart/2005/8/layout/vList5"/>
    <dgm:cxn modelId="{E06030AD-4481-4330-876A-676F1D749DB9}" type="presParOf" srcId="{561821EA-E295-47E4-A7EF-0FAE72E8F842}" destId="{988D9766-81DD-42EA-8025-F35CE451537D}" srcOrd="0" destOrd="0" presId="urn:microsoft.com/office/officeart/2005/8/layout/vList5"/>
    <dgm:cxn modelId="{DF7970DD-773A-4596-BD44-0D53012A40DA}" type="presParOf" srcId="{561821EA-E295-47E4-A7EF-0FAE72E8F842}" destId="{C36456F2-C104-49EC-A4F4-9E741C50E57D}" srcOrd="1" destOrd="0" presId="urn:microsoft.com/office/officeart/2005/8/layout/vList5"/>
    <dgm:cxn modelId="{141C7530-1810-4CBE-A21F-82A03E6DF2A9}" type="presParOf" srcId="{1AF1258D-7D71-462E-899A-895332038374}" destId="{84D8518D-A12B-4BCA-84D3-1E1FB4A6F4BC}" srcOrd="3" destOrd="0" presId="urn:microsoft.com/office/officeart/2005/8/layout/vList5"/>
    <dgm:cxn modelId="{D470EEAA-6A73-47EF-AFBE-A260103F267D}" type="presParOf" srcId="{1AF1258D-7D71-462E-899A-895332038374}" destId="{2D02B444-8067-4F2B-BE1C-FB30DFA33E38}" srcOrd="4" destOrd="0" presId="urn:microsoft.com/office/officeart/2005/8/layout/vList5"/>
    <dgm:cxn modelId="{8806F1F3-4C7F-4EF3-A829-10A7765120F6}" type="presParOf" srcId="{2D02B444-8067-4F2B-BE1C-FB30DFA33E38}" destId="{D516C599-DE5A-42A2-88A9-704EB00499F1}" srcOrd="0" destOrd="0" presId="urn:microsoft.com/office/officeart/2005/8/layout/vList5"/>
    <dgm:cxn modelId="{F234C12E-A380-4446-B57E-D54C8AC149BE}" type="presParOf" srcId="{2D02B444-8067-4F2B-BE1C-FB30DFA33E38}" destId="{B384A40A-3548-4A73-A19D-621C79A2EA79}" srcOrd="1" destOrd="0" presId="urn:microsoft.com/office/officeart/2005/8/layout/vList5"/>
    <dgm:cxn modelId="{AFEFE05D-B356-4F02-B6E6-2C98CC0A0792}" type="presParOf" srcId="{1AF1258D-7D71-462E-899A-895332038374}" destId="{7087A52F-0B29-4C33-8A51-37C6BDA8202E}" srcOrd="5" destOrd="0" presId="urn:microsoft.com/office/officeart/2005/8/layout/vList5"/>
    <dgm:cxn modelId="{0FC51320-B0F6-43F1-B8CA-31414AE57469}" type="presParOf" srcId="{1AF1258D-7D71-462E-899A-895332038374}" destId="{1B00E73A-0AF2-4D6F-8F6F-ABCEAF64862F}" srcOrd="6" destOrd="0" presId="urn:microsoft.com/office/officeart/2005/8/layout/vList5"/>
    <dgm:cxn modelId="{76A8C545-7BBE-4D6E-86F4-5E353AA46740}" type="presParOf" srcId="{1B00E73A-0AF2-4D6F-8F6F-ABCEAF64862F}" destId="{E6E01B5A-8BEE-4FEC-8416-8610EF675C5F}" srcOrd="0" destOrd="0" presId="urn:microsoft.com/office/officeart/2005/8/layout/vList5"/>
    <dgm:cxn modelId="{DFD131C3-0757-4639-8FAC-992165CA1907}"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4657556" y="-2151550"/>
          <a:ext cx="813209" cy="5323840"/>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p>
      </dsp:txBody>
      <dsp:txXfrm rot="-5400000">
        <a:off x="2402241" y="143463"/>
        <a:ext cx="5284142" cy="733813"/>
      </dsp:txXfrm>
    </dsp:sp>
    <dsp:sp modelId="{F4149E3D-D159-4E8D-9645-4C34100CAD08}">
      <dsp:nvSpPr>
        <dsp:cNvPr id="0" name=""/>
        <dsp:cNvSpPr/>
      </dsp:nvSpPr>
      <dsp:spPr>
        <a:xfrm>
          <a:off x="579631" y="2113"/>
          <a:ext cx="1822609" cy="101651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tx1"/>
              </a:solidFill>
              <a:latin typeface="微软雅黑" panose="020B0503020204020204" pitchFamily="34" charset="-122"/>
              <a:ea typeface="微软雅黑" panose="020B0503020204020204" pitchFamily="34" charset="-122"/>
            </a:rPr>
            <a:t>优化</a:t>
          </a:r>
        </a:p>
      </dsp:txBody>
      <dsp:txXfrm>
        <a:off x="629253" y="51735"/>
        <a:ext cx="1723365" cy="917267"/>
      </dsp:txXfrm>
    </dsp:sp>
    <dsp:sp modelId="{C36456F2-C104-49EC-A4F4-9E741C50E57D}">
      <dsp:nvSpPr>
        <dsp:cNvPr id="0" name=""/>
        <dsp:cNvSpPr/>
      </dsp:nvSpPr>
      <dsp:spPr>
        <a:xfrm rot="5400000">
          <a:off x="4670343" y="-1084213"/>
          <a:ext cx="813209" cy="5323840"/>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p>
      </dsp:txBody>
      <dsp:txXfrm rot="-5400000">
        <a:off x="2415028" y="1210800"/>
        <a:ext cx="5284142" cy="733813"/>
      </dsp:txXfrm>
    </dsp:sp>
    <dsp:sp modelId="{988D9766-81DD-42EA-8025-F35CE451537D}">
      <dsp:nvSpPr>
        <dsp:cNvPr id="0" name=""/>
        <dsp:cNvSpPr/>
      </dsp:nvSpPr>
      <dsp:spPr>
        <a:xfrm>
          <a:off x="579631" y="1069450"/>
          <a:ext cx="1835397" cy="101651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tx1"/>
              </a:solidFill>
              <a:latin typeface="微软雅黑" panose="020B0503020204020204" pitchFamily="34" charset="-122"/>
              <a:ea typeface="微软雅黑" panose="020B0503020204020204" pitchFamily="34" charset="-122"/>
            </a:rPr>
            <a:t>革命</a:t>
          </a:r>
        </a:p>
      </dsp:txBody>
      <dsp:txXfrm>
        <a:off x="629253" y="1119072"/>
        <a:ext cx="1736153" cy="917267"/>
      </dsp:txXfrm>
    </dsp:sp>
    <dsp:sp modelId="{B384A40A-3548-4A73-A19D-621C79A2EA79}">
      <dsp:nvSpPr>
        <dsp:cNvPr id="0" name=""/>
        <dsp:cNvSpPr/>
      </dsp:nvSpPr>
      <dsp:spPr>
        <a:xfrm rot="5400000">
          <a:off x="4644589" y="-16876"/>
          <a:ext cx="813209" cy="5323840"/>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p>
      </dsp:txBody>
      <dsp:txXfrm rot="-5400000">
        <a:off x="2389274" y="2278137"/>
        <a:ext cx="5284142" cy="733813"/>
      </dsp:txXfrm>
    </dsp:sp>
    <dsp:sp modelId="{D516C599-DE5A-42A2-88A9-704EB00499F1}">
      <dsp:nvSpPr>
        <dsp:cNvPr id="0" name=""/>
        <dsp:cNvSpPr/>
      </dsp:nvSpPr>
      <dsp:spPr>
        <a:xfrm>
          <a:off x="579631" y="2136787"/>
          <a:ext cx="1809643" cy="101651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tx1"/>
              </a:solidFill>
              <a:latin typeface="微软雅黑" panose="020B0503020204020204" pitchFamily="34" charset="-122"/>
              <a:ea typeface="微软雅黑" panose="020B0503020204020204" pitchFamily="34" charset="-122"/>
            </a:rPr>
            <a:t>颠覆</a:t>
          </a:r>
        </a:p>
      </dsp:txBody>
      <dsp:txXfrm>
        <a:off x="629253" y="2186409"/>
        <a:ext cx="1710399" cy="917267"/>
      </dsp:txXfrm>
    </dsp:sp>
    <dsp:sp modelId="{1F0D7FAF-2C3A-41BB-B40E-71733DC8AA53}">
      <dsp:nvSpPr>
        <dsp:cNvPr id="0" name=""/>
        <dsp:cNvSpPr/>
      </dsp:nvSpPr>
      <dsp:spPr>
        <a:xfrm rot="5400000">
          <a:off x="4644559" y="1050460"/>
          <a:ext cx="813209" cy="5323840"/>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p>
      </dsp:txBody>
      <dsp:txXfrm rot="-5400000">
        <a:off x="2389244" y="3345473"/>
        <a:ext cx="5284142" cy="733813"/>
      </dsp:txXfrm>
    </dsp:sp>
    <dsp:sp modelId="{E6E01B5A-8BEE-4FEC-8416-8610EF675C5F}">
      <dsp:nvSpPr>
        <dsp:cNvPr id="0" name=""/>
        <dsp:cNvSpPr/>
      </dsp:nvSpPr>
      <dsp:spPr>
        <a:xfrm>
          <a:off x="579631" y="3204124"/>
          <a:ext cx="1809613" cy="10165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solidFill>
                <a:schemeClr val="tx1"/>
              </a:solidFill>
              <a:latin typeface="微软雅黑" panose="020B0503020204020204" pitchFamily="34" charset="-122"/>
              <a:ea typeface="微软雅黑" panose="020B0503020204020204" pitchFamily="34" charset="-122"/>
            </a:rPr>
            <a:t>改变</a:t>
          </a:r>
        </a:p>
      </dsp:txBody>
      <dsp:txXfrm>
        <a:off x="629253" y="3253746"/>
        <a:ext cx="1710369" cy="9172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0D2A99A-4013-485C-AB4F-3C7EDC429A1C}"/>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379C8A9-2C9E-4C8E-8BD7-85FA1B450CBE}"/>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E2A7F77-2FB8-4978-A68B-B87DEF2CA641}" type="datetimeFigureOut">
              <a:rPr lang="zh-CN" altLang="en-US" smtClean="0"/>
              <a:t>2019/3/19</a:t>
            </a:fld>
            <a:endParaRPr lang="zh-CN" altLang="en-US"/>
          </a:p>
        </p:txBody>
      </p:sp>
      <p:sp>
        <p:nvSpPr>
          <p:cNvPr id="4" name="页脚占位符 3">
            <a:extLst>
              <a:ext uri="{FF2B5EF4-FFF2-40B4-BE49-F238E27FC236}">
                <a16:creationId xmlns:a16="http://schemas.microsoft.com/office/drawing/2014/main" id="{944FA3FC-CA04-499F-9C3C-E19C29C5542B}"/>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28C7AE9-4160-4FE7-8792-2301D89CE706}"/>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A3E4558D-B579-491B-840E-EFEF4D035E7D}" type="slidenum">
              <a:rPr lang="zh-CN" altLang="en-US" smtClean="0"/>
              <a:t>‹#›</a:t>
            </a:fld>
            <a:endParaRPr lang="zh-CN" altLang="en-US"/>
          </a:p>
        </p:txBody>
      </p:sp>
    </p:spTree>
    <p:extLst>
      <p:ext uri="{BB962C8B-B14F-4D97-AF65-F5344CB8AC3E}">
        <p14:creationId xmlns:p14="http://schemas.microsoft.com/office/powerpoint/2010/main" val="96222096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72A63AF7-18C0-41B3-A31F-56520A5FB3A2}" type="datetimeFigureOut">
              <a:rPr lang="zh-CN" altLang="en-US" smtClean="0"/>
              <a:t>2019/3/19</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02925AF5-FFB0-4ABE-B36C-9C8364FBE0A3}" type="slidenum">
              <a:rPr lang="zh-CN" altLang="en-US" smtClean="0"/>
              <a:t>‹#›</a:t>
            </a:fld>
            <a:endParaRPr lang="zh-CN" altLang="en-US"/>
          </a:p>
        </p:txBody>
      </p:sp>
    </p:spTree>
    <p:extLst>
      <p:ext uri="{BB962C8B-B14F-4D97-AF65-F5344CB8AC3E}">
        <p14:creationId xmlns:p14="http://schemas.microsoft.com/office/powerpoint/2010/main" val="77458915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6.xml"/><Relationship Id="rId4" Type="http://schemas.openxmlformats.org/officeDocument/2006/relationships/hyperlink" Target="http://baike.baidu.com/view/834105.htm"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hemeOverride" Target="../theme/themeOverride7.xml"/><Relationship Id="rId6" Type="http://schemas.openxmlformats.org/officeDocument/2006/relationships/hyperlink" Target="http://zh.wikipedia.org/wiki/%E5%B9%B6%E8%A1%8C%E8%AE%A1%E7%AE%97" TargetMode="External"/><Relationship Id="rId5" Type="http://schemas.openxmlformats.org/officeDocument/2006/relationships/hyperlink" Target="http://baike.baidu.com/view/908354.htm" TargetMode="External"/><Relationship Id="rId4" Type="http://schemas.openxmlformats.org/officeDocument/2006/relationships/hyperlink" Target="http://baike.baidu.com/view/330120.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hemeOverride" Target="../theme/themeOverride8.xml"/><Relationship Id="rId6" Type="http://schemas.openxmlformats.org/officeDocument/2006/relationships/hyperlink" Target="http://zh.wikipedia.org/wiki/%E5%B9%B6%E8%A1%8C%E8%AE%A1%E7%AE%97" TargetMode="External"/><Relationship Id="rId5" Type="http://schemas.openxmlformats.org/officeDocument/2006/relationships/hyperlink" Target="http://baike.baidu.com/view/908354.htm" TargetMode="External"/><Relationship Id="rId4" Type="http://schemas.openxmlformats.org/officeDocument/2006/relationships/hyperlink" Target="http://baike.baidu.com/view/330120.ht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9.xml"/><Relationship Id="rId4" Type="http://schemas.openxmlformats.org/officeDocument/2006/relationships/hyperlink" Target="http://baike.baidu.com/view/37.htm"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1527.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view/1527.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08715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180544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2160088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159916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lnSpcReduction="10000"/>
          </a:bodyPr>
          <a:lstStyle/>
          <a:p>
            <a:pPr defTabSz="990478">
              <a:defRPr/>
            </a:pPr>
            <a:r>
              <a:rPr lang="en-US" altLang="zh-CN" dirty="0"/>
              <a:t>1</a:t>
            </a:r>
            <a:r>
              <a:rPr lang="zh-CN" altLang="en-US" dirty="0"/>
              <a:t>、</a:t>
            </a:r>
            <a:r>
              <a:rPr lang="en-US" altLang="zh-CN" sz="1300" dirty="0"/>
              <a:t>Google Flu Trends</a:t>
            </a:r>
            <a:r>
              <a:rPr lang="zh-CN" altLang="en-US" sz="1300" dirty="0"/>
              <a:t>通过对聚合搜索的结果进行分析，可以比这些机构更快速地侦测到疾病的爆发。而且，尽管卫生报告每周都得到更新，但报告仅限于单个国家。</a:t>
            </a:r>
            <a:r>
              <a:rPr lang="en-US" altLang="zh-CN" sz="1300" dirty="0"/>
              <a:t>Google Flu Trends</a:t>
            </a:r>
            <a:r>
              <a:rPr lang="zh-CN" altLang="en-US" sz="1300" dirty="0"/>
              <a:t>却有着几近涵盖全球的视角：它在任何人们使用</a:t>
            </a:r>
            <a:r>
              <a:rPr lang="en-US" altLang="zh-CN" sz="1300" dirty="0"/>
              <a:t>Google</a:t>
            </a:r>
            <a:r>
              <a:rPr lang="zh-CN" altLang="en-US" sz="1300" dirty="0"/>
              <a:t>搜索的地点收集数据。更重要的是，由于它是每日更新的，因而它向人们传递更即时的消息。</a:t>
            </a:r>
            <a:endParaRPr lang="en-US" altLang="zh-CN" dirty="0"/>
          </a:p>
          <a:p>
            <a:pPr defTabSz="990478">
              <a:defRPr/>
            </a:pPr>
            <a:r>
              <a:rPr lang="en-US" altLang="zh-CN" dirty="0"/>
              <a:t>2</a:t>
            </a:r>
            <a:r>
              <a:rPr lang="zh-CN" altLang="en-US" dirty="0"/>
              <a:t>、相扑，</a:t>
            </a:r>
            <a:endParaRPr lang="en-US" altLang="zh-CN" dirty="0"/>
          </a:p>
          <a:p>
            <a:pPr defTabSz="990478">
              <a:defRPr/>
            </a:pPr>
            <a:r>
              <a:rPr lang="en-US" altLang="zh-CN" dirty="0"/>
              <a:t>3</a:t>
            </a:r>
            <a:r>
              <a:rPr lang="zh-CN" altLang="en-US" dirty="0"/>
              <a:t>、</a:t>
            </a:r>
            <a:r>
              <a:rPr lang="zh-CN" altLang="en-US" sz="1300" dirty="0"/>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sz="1300" dirty="0" err="1"/>
              <a:t>Farecast</a:t>
            </a:r>
            <a:r>
              <a:rPr lang="zh-CN" altLang="en-US" sz="1300" dirty="0"/>
              <a:t>的系统已经拥有惊人的约</a:t>
            </a:r>
            <a:r>
              <a:rPr lang="en-US" altLang="zh-CN" sz="1300" dirty="0"/>
              <a:t>10</a:t>
            </a:r>
            <a:r>
              <a:rPr lang="zh-CN" altLang="en-US" sz="1300" dirty="0"/>
              <a:t>万亿条飞行数据记录。预测准确度为</a:t>
            </a:r>
            <a:r>
              <a:rPr lang="en-US" altLang="zh-CN" sz="1300" dirty="0"/>
              <a:t>75%</a:t>
            </a:r>
            <a:r>
              <a:rPr lang="zh-CN" altLang="en-US" sz="1300" dirty="0"/>
              <a:t>，使用该系统的旅客，平均每张机票可节省</a:t>
            </a:r>
            <a:r>
              <a:rPr lang="en-US" altLang="zh-CN" sz="1300" dirty="0"/>
              <a:t>50</a:t>
            </a:r>
            <a:r>
              <a:rPr lang="zh-CN" altLang="en-US" sz="1300" dirty="0"/>
              <a:t>美元。</a:t>
            </a:r>
            <a:endParaRPr lang="en-US" altLang="zh-CN" sz="1300" dirty="0"/>
          </a:p>
          <a:p>
            <a:pPr defTabSz="990478">
              <a:defRPr/>
            </a:pPr>
            <a:r>
              <a:rPr lang="en-US" altLang="zh-CN" sz="1300" dirty="0"/>
              <a:t>4</a:t>
            </a:r>
            <a:r>
              <a:rPr lang="zh-CN" altLang="en-US" sz="1300" dirty="0"/>
              <a:t>、 苹果公司的传奇总裁史蒂夫乔布斯在与癌症斗争的过程中采用了不同的方式，成为世界上第一个对自身所有 </a:t>
            </a:r>
            <a:r>
              <a:rPr lang="en-US" altLang="zh-CN" sz="1300" dirty="0"/>
              <a:t>DNA</a:t>
            </a:r>
            <a:r>
              <a:rPr lang="zh-CN" altLang="en-US" sz="1300" dirty="0"/>
              <a:t>和肿瘤 </a:t>
            </a:r>
            <a:r>
              <a:rPr lang="en-US" altLang="zh-CN" sz="1300" dirty="0"/>
              <a:t>DNA</a:t>
            </a:r>
            <a:r>
              <a:rPr lang="zh-CN" altLang="en-US" sz="1300" dirty="0"/>
              <a:t>进行排序的人。为此，他支付了高达几十万美元的费用，这是 </a:t>
            </a:r>
            <a:r>
              <a:rPr lang="en-US" altLang="zh-CN" sz="1300" dirty="0"/>
              <a:t>23andme</a:t>
            </a:r>
            <a:r>
              <a:rPr lang="zh-CN" altLang="en-US" sz="1300" dirty="0"/>
              <a:t>报价的几百倍之多。所以，他得到的不是一个只有一系列标记的样本，他得到了包括整个基因密码的数据文档。对于一个普通的癌症患者，医生只能期望她的</a:t>
            </a:r>
            <a:r>
              <a:rPr lang="en-US" altLang="zh-CN" sz="1300" dirty="0"/>
              <a:t>DNA</a:t>
            </a:r>
            <a:r>
              <a:rPr lang="zh-CN" altLang="en-US" sz="1300" dirty="0"/>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a:p>
        </p:txBody>
      </p:sp>
    </p:spTree>
    <p:extLst>
      <p:ext uri="{BB962C8B-B14F-4D97-AF65-F5344CB8AC3E}">
        <p14:creationId xmlns:p14="http://schemas.microsoft.com/office/powerpoint/2010/main" val="1978964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r>
              <a:rPr lang="zh-CN" altLang="en-US" dirty="0"/>
              <a:t>两个折中：一个是我们认为不会有更多的数据能够使用，另一个是一直在追求数据本身的质量</a:t>
            </a:r>
            <a:r>
              <a:rPr lang="en-US" altLang="zh-CN" dirty="0"/>
              <a:t>——</a:t>
            </a:r>
            <a:r>
              <a:rPr lang="zh-CN" altLang="en-US" dirty="0"/>
              <a:t>不允许有过大的误差；</a:t>
            </a:r>
          </a:p>
        </p:txBody>
      </p:sp>
    </p:spTree>
    <p:extLst>
      <p:ext uri="{BB962C8B-B14F-4D97-AF65-F5344CB8AC3E}">
        <p14:creationId xmlns:p14="http://schemas.microsoft.com/office/powerpoint/2010/main" val="890821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1254128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endParaRPr lang="en-US" dirty="0"/>
          </a:p>
        </p:txBody>
      </p:sp>
    </p:spTree>
    <p:extLst>
      <p:ext uri="{BB962C8B-B14F-4D97-AF65-F5344CB8AC3E}">
        <p14:creationId xmlns:p14="http://schemas.microsoft.com/office/powerpoint/2010/main" val="3649156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r>
              <a:rPr lang="zh-CN" altLang="en-US" dirty="0"/>
              <a:t>数据体量巨大。从</a:t>
            </a:r>
            <a:r>
              <a:rPr lang="en-US" altLang="zh-CN" dirty="0"/>
              <a:t>TB</a:t>
            </a:r>
            <a:r>
              <a:rPr lang="zh-CN" altLang="en-US" dirty="0"/>
              <a:t>级别，增长到</a:t>
            </a:r>
            <a:r>
              <a:rPr lang="en-US" altLang="zh-CN" dirty="0"/>
              <a:t>PB</a:t>
            </a:r>
            <a:r>
              <a:rPr lang="zh-CN" altLang="en-US" dirty="0"/>
              <a:t>级别。截至目前，人类生产的所有印刷材料的数据量是</a:t>
            </a:r>
            <a:r>
              <a:rPr lang="en-US" altLang="zh-CN" dirty="0"/>
              <a:t>200PB(1PB=1024TB)</a:t>
            </a:r>
            <a:r>
              <a:rPr lang="zh-CN" altLang="en-US" dirty="0"/>
              <a:t>，而历史上全人类说过的所有的话的数据量大约是</a:t>
            </a:r>
            <a:r>
              <a:rPr lang="en-US" altLang="zh-CN" dirty="0"/>
              <a:t>5EB(1EB=1024PB)</a:t>
            </a:r>
            <a:r>
              <a:rPr lang="zh-CN" altLang="en-US" dirty="0"/>
              <a:t>。当前，典型个人计算机硬盘的容量为</a:t>
            </a:r>
            <a:r>
              <a:rPr lang="en-US" altLang="zh-CN" dirty="0"/>
              <a:t>TB</a:t>
            </a:r>
            <a:r>
              <a:rPr lang="zh-CN" altLang="en-US" dirty="0"/>
              <a:t>量级，而一些大企业的数据量已经接近</a:t>
            </a:r>
            <a:r>
              <a:rPr lang="en-US" altLang="zh-CN" dirty="0"/>
              <a:t>EB</a:t>
            </a:r>
            <a:r>
              <a:rPr lang="zh-CN" altLang="en-US" dirty="0"/>
              <a:t>量级。</a:t>
            </a:r>
            <a:endParaRPr lang="en-US" altLang="zh-TW" dirty="0"/>
          </a:p>
          <a:p>
            <a:pPr defTabSz="990478">
              <a:defRPr/>
            </a:pPr>
            <a:endParaRPr lang="en-US" altLang="zh-TW" dirty="0"/>
          </a:p>
          <a:p>
            <a:pPr defTabSz="990478">
              <a:defRPr/>
            </a:pPr>
            <a:r>
              <a:rPr lang="en-US" altLang="zh-TW" dirty="0"/>
              <a:t>1Byte(</a:t>
            </a:r>
            <a:r>
              <a:rPr lang="zh-TW" altLang="en-US" dirty="0"/>
              <a:t>相当于一个英文字母，您的名字相当</a:t>
            </a:r>
            <a:r>
              <a:rPr lang="en-US" altLang="zh-TW" dirty="0"/>
              <a:t>6Bytes(6B)</a:t>
            </a:r>
            <a:r>
              <a:rPr lang="zh-TW" altLang="en-US" dirty="0"/>
              <a:t>。 </a:t>
            </a:r>
            <a:br>
              <a:rPr lang="zh-TW" altLang="en-US" dirty="0"/>
            </a:br>
            <a:r>
              <a:rPr lang="en-US" altLang="zh-TW" dirty="0"/>
              <a:t>Kilobyte(KB)=1024B</a:t>
            </a:r>
            <a:r>
              <a:rPr lang="zh-TW" altLang="en-US" dirty="0"/>
              <a:t>相当于一则短篇故事的内容。 </a:t>
            </a:r>
            <a:br>
              <a:rPr lang="zh-TW" altLang="en-US" dirty="0"/>
            </a:br>
            <a:r>
              <a:rPr lang="en-US" altLang="zh-TW" dirty="0"/>
              <a:t>Megabyte(MB)=l024KB</a:t>
            </a:r>
            <a:r>
              <a:rPr lang="zh-TW" altLang="en-US" dirty="0"/>
              <a:t>相当于一则短篇小说的文字内容。 </a:t>
            </a:r>
            <a:br>
              <a:rPr lang="zh-TW" altLang="en-US" dirty="0"/>
            </a:br>
            <a:r>
              <a:rPr lang="en-US" altLang="zh-TW" dirty="0"/>
              <a:t>Gigabyte(GB)=1024MB</a:t>
            </a:r>
            <a:r>
              <a:rPr lang="zh-TW" altLang="en-US" dirty="0"/>
              <a:t>相当于贝多芬第五乐章交响曲的乐谱内容。 </a:t>
            </a:r>
            <a:br>
              <a:rPr lang="zh-TW" altLang="en-US" dirty="0"/>
            </a:br>
            <a:r>
              <a:rPr lang="en-US" altLang="zh-TW" dirty="0"/>
              <a:t>Terabyte(TB)=1024GB</a:t>
            </a:r>
            <a:r>
              <a:rPr lang="zh-TW" altLang="en-US" dirty="0"/>
              <a:t>相当于一家大型医院中所有的</a:t>
            </a:r>
            <a:r>
              <a:rPr lang="en-US" altLang="zh-TW" dirty="0"/>
              <a:t>X</a:t>
            </a:r>
            <a:r>
              <a:rPr lang="zh-TW" altLang="en-US" dirty="0"/>
              <a:t>光图片信息量。 </a:t>
            </a:r>
            <a:br>
              <a:rPr lang="zh-TW" altLang="en-US" dirty="0"/>
            </a:br>
            <a:r>
              <a:rPr lang="en-US" altLang="zh-TW" dirty="0"/>
              <a:t>Petabyte(PB)=l024TB</a:t>
            </a:r>
            <a:r>
              <a:rPr lang="zh-TW" altLang="en-US" dirty="0"/>
              <a:t>相当于</a:t>
            </a:r>
            <a:r>
              <a:rPr lang="en-US" altLang="zh-TW" dirty="0"/>
              <a:t>50%</a:t>
            </a:r>
            <a:r>
              <a:rPr lang="zh-TW" altLang="en-US" dirty="0"/>
              <a:t>的全美学术研究图书馆藏书信息内容。 </a:t>
            </a:r>
            <a:br>
              <a:rPr lang="zh-TW" altLang="en-US" dirty="0"/>
            </a:br>
            <a:r>
              <a:rPr lang="en-US" altLang="zh-TW" dirty="0"/>
              <a:t>Exabyte (EB)=1024PB</a:t>
            </a:r>
            <a:r>
              <a:rPr lang="zh-TW" altLang="en-US" dirty="0"/>
              <a:t>；</a:t>
            </a:r>
            <a:r>
              <a:rPr lang="en-US" altLang="zh-TW" dirty="0"/>
              <a:t>5EB</a:t>
            </a:r>
            <a:r>
              <a:rPr lang="zh-TW" altLang="en-US" dirty="0"/>
              <a:t>相当于至今全世界人类所讲过的话语。 </a:t>
            </a:r>
            <a:br>
              <a:rPr lang="zh-TW" altLang="en-US" dirty="0"/>
            </a:br>
            <a:r>
              <a:rPr lang="en-US" altLang="zh-TW" dirty="0" err="1"/>
              <a:t>Zettabyte</a:t>
            </a:r>
            <a:r>
              <a:rPr lang="en-US" altLang="zh-TW" dirty="0"/>
              <a:t>(ZB)=1024EB</a:t>
            </a:r>
            <a:r>
              <a:rPr lang="zh-TW" altLang="en-US" dirty="0"/>
              <a:t>如同全世界海滩上的沙子数量总和。 </a:t>
            </a:r>
            <a:br>
              <a:rPr lang="zh-TW" altLang="en-US" dirty="0"/>
            </a:br>
            <a:r>
              <a:rPr lang="en-US" altLang="zh-TW" dirty="0" err="1"/>
              <a:t>Yottabyte</a:t>
            </a:r>
            <a:r>
              <a:rPr lang="en-US" altLang="zh-TW" dirty="0"/>
              <a:t>(YB)=1024ZB</a:t>
            </a:r>
            <a:r>
              <a:rPr lang="zh-TW" altLang="en-US" dirty="0"/>
              <a:t>相当于</a:t>
            </a:r>
            <a:r>
              <a:rPr lang="en-US" altLang="zh-TW" dirty="0"/>
              <a:t>7000</a:t>
            </a:r>
            <a:r>
              <a:rPr lang="zh-TW" altLang="en-US" dirty="0"/>
              <a:t>位人类体内的微细胞总和。 </a:t>
            </a:r>
            <a:endParaRPr lang="zh-CN" altLang="en-US" dirty="0"/>
          </a:p>
        </p:txBody>
      </p:sp>
    </p:spTree>
    <p:extLst>
      <p:ext uri="{BB962C8B-B14F-4D97-AF65-F5344CB8AC3E}">
        <p14:creationId xmlns:p14="http://schemas.microsoft.com/office/powerpoint/2010/main" val="422299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r>
              <a:rPr lang="zh-CN" altLang="en-US" dirty="0"/>
              <a:t>处理速度快，</a:t>
            </a:r>
            <a:r>
              <a:rPr lang="en-US" altLang="zh-CN" dirty="0"/>
              <a:t>1</a:t>
            </a:r>
            <a:r>
              <a:rPr lang="zh-CN" altLang="en-US" dirty="0"/>
              <a:t>秒定律。根据</a:t>
            </a:r>
            <a:r>
              <a:rPr lang="en-US" altLang="zh-CN" dirty="0"/>
              <a:t>IDC</a:t>
            </a:r>
            <a:r>
              <a:rPr lang="zh-CN" altLang="en-US" dirty="0"/>
              <a:t>的“数字宇宙”的报告，预计到</a:t>
            </a:r>
            <a:r>
              <a:rPr lang="en-US" altLang="zh-CN" dirty="0"/>
              <a:t>2020</a:t>
            </a:r>
            <a:r>
              <a:rPr lang="zh-CN" altLang="en-US" dirty="0"/>
              <a:t>年，全球数据使用量将达到</a:t>
            </a:r>
            <a:r>
              <a:rPr lang="en-US" altLang="zh-CN" dirty="0"/>
              <a:t>35.2ZB</a:t>
            </a:r>
            <a:r>
              <a:rPr lang="zh-CN" altLang="en-US" dirty="0"/>
              <a:t>。在如此海量的数据面前，处理数据的效率就是企业的生命。</a:t>
            </a:r>
          </a:p>
        </p:txBody>
      </p:sp>
    </p:spTree>
    <p:extLst>
      <p:ext uri="{BB962C8B-B14F-4D97-AF65-F5344CB8AC3E}">
        <p14:creationId xmlns:p14="http://schemas.microsoft.com/office/powerpoint/2010/main" val="347732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r>
              <a:rPr lang="zh-CN" altLang="en-US" dirty="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defTabSz="990478">
              <a:defRPr/>
            </a:pPr>
            <a:endParaRPr lang="zh-CN" altLang="en-US" dirty="0"/>
          </a:p>
        </p:txBody>
      </p:sp>
    </p:spTree>
    <p:extLst>
      <p:ext uri="{BB962C8B-B14F-4D97-AF65-F5344CB8AC3E}">
        <p14:creationId xmlns:p14="http://schemas.microsoft.com/office/powerpoint/2010/main" val="127358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930" y="4861441"/>
            <a:ext cx="5679440" cy="4605576"/>
          </a:xfrm>
          <a:prstGeom prst="rect">
            <a:avLst/>
          </a:prstGeom>
        </p:spPr>
        <p:txBody>
          <a:bodyPr/>
          <a:lstStyle/>
          <a:p>
            <a:endParaRPr lang="en-US" dirty="0">
              <a:latin typeface="Segoe UI" pitchFamily="34" charset="0"/>
            </a:endParaRPr>
          </a:p>
        </p:txBody>
      </p:sp>
    </p:spTree>
    <p:extLst>
      <p:ext uri="{BB962C8B-B14F-4D97-AF65-F5344CB8AC3E}">
        <p14:creationId xmlns:p14="http://schemas.microsoft.com/office/powerpoint/2010/main" val="3358481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152327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9721835"/>
            <a:ext cx="3076148" cy="511031"/>
          </a:xfrm>
          <a:prstGeom prst="rect">
            <a:avLst/>
          </a:prstGeom>
          <a:ln/>
        </p:spPr>
        <p:txBody>
          <a:bodyPr lIns="102910" tIns="51455" rIns="102910" bIns="51455"/>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12775" y="769938"/>
            <a:ext cx="2552700" cy="1914525"/>
          </a:xfrm>
          <a:ln/>
        </p:spPr>
      </p:sp>
      <p:sp>
        <p:nvSpPr>
          <p:cNvPr id="1171459" name="Rectangle 3"/>
          <p:cNvSpPr>
            <a:spLocks noGrp="1" noChangeArrowheads="1"/>
          </p:cNvSpPr>
          <p:nvPr>
            <p:ph type="body" idx="1"/>
          </p:nvPr>
        </p:nvSpPr>
        <p:spPr>
          <a:xfrm>
            <a:off x="711865" y="2985682"/>
            <a:ext cx="5675575" cy="6478887"/>
          </a:xfrm>
          <a:prstGeom prst="rect">
            <a:avLst/>
          </a:prstGeom>
        </p:spPr>
        <p:txBody>
          <a:bodyPr/>
          <a:lstStyle/>
          <a:p>
            <a:r>
              <a:rPr lang="zh-CN" altLang="en-US" dirty="0"/>
              <a:t>应用：参考实现、缺点、在石油行业的应用</a:t>
            </a:r>
          </a:p>
        </p:txBody>
      </p:sp>
    </p:spTree>
    <p:extLst>
      <p:ext uri="{BB962C8B-B14F-4D97-AF65-F5344CB8AC3E}">
        <p14:creationId xmlns:p14="http://schemas.microsoft.com/office/powerpoint/2010/main" val="154869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9721835"/>
            <a:ext cx="3076148" cy="511031"/>
          </a:xfrm>
          <a:prstGeom prst="rect">
            <a:avLst/>
          </a:prstGeom>
          <a:ln/>
        </p:spPr>
        <p:txBody>
          <a:bodyPr lIns="102910" tIns="51455" rIns="102910" bIns="51455"/>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12775" y="769938"/>
            <a:ext cx="2552700" cy="1914525"/>
          </a:xfrm>
          <a:ln/>
        </p:spPr>
      </p:sp>
      <p:sp>
        <p:nvSpPr>
          <p:cNvPr id="1171459" name="Rectangle 3"/>
          <p:cNvSpPr>
            <a:spLocks noGrp="1" noChangeArrowheads="1"/>
          </p:cNvSpPr>
          <p:nvPr>
            <p:ph type="body" idx="1"/>
          </p:nvPr>
        </p:nvSpPr>
        <p:spPr>
          <a:xfrm>
            <a:off x="711865" y="2985682"/>
            <a:ext cx="5675575" cy="6478887"/>
          </a:xfrm>
          <a:prstGeom prst="rect">
            <a:avLst/>
          </a:prstGeom>
        </p:spPr>
        <p:txBody>
          <a:bodyPr/>
          <a:lstStyle/>
          <a:p>
            <a:r>
              <a:rPr lang="zh-CN" altLang="en-US" dirty="0"/>
              <a:t>应用：参考实现、缺点、在石油行业的应用</a:t>
            </a:r>
          </a:p>
        </p:txBody>
      </p:sp>
    </p:spTree>
    <p:extLst>
      <p:ext uri="{BB962C8B-B14F-4D97-AF65-F5344CB8AC3E}">
        <p14:creationId xmlns:p14="http://schemas.microsoft.com/office/powerpoint/2010/main" val="3837789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33795" name="备注占位符 2"/>
          <p:cNvSpPr>
            <a:spLocks noGrp="1" noChangeArrowheads="1"/>
          </p:cNvSpPr>
          <p:nvPr>
            <p:ph type="body" idx="4294967295"/>
          </p:nvPr>
        </p:nvSpPr>
        <p:spPr>
          <a:ln/>
        </p:spPr>
        <p:txBody>
          <a:bodyPr anchor="t"/>
          <a:lstStyle/>
          <a:p>
            <a:r>
              <a:rPr lang="zh-CN" altLang="en-US"/>
              <a:t>大数据技术</a:t>
            </a:r>
          </a:p>
        </p:txBody>
      </p:sp>
      <p:sp>
        <p:nvSpPr>
          <p:cNvPr id="33796"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E1E9994D-CFEC-4B4B-9315-9538C157DF49}" type="slidenum">
              <a:rPr lang="zh-CN" altLang="en-US" sz="1300">
                <a:latin typeface="Calibri" panose="020F0502020204030204" pitchFamily="34" charset="0"/>
              </a:rPr>
              <a:pPr algn="r"/>
              <a:t>52</a:t>
            </a:fld>
            <a:endParaRPr lang="zh-CN" altLang="en-US" sz="1300">
              <a:latin typeface="Calibri" panose="020F0502020204030204" pitchFamily="34" charset="0"/>
            </a:endParaRPr>
          </a:p>
        </p:txBody>
      </p:sp>
    </p:spTree>
    <p:extLst>
      <p:ext uri="{BB962C8B-B14F-4D97-AF65-F5344CB8AC3E}">
        <p14:creationId xmlns:p14="http://schemas.microsoft.com/office/powerpoint/2010/main" val="670778653"/>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35843" name="备注占位符 2"/>
          <p:cNvSpPr>
            <a:spLocks noGrp="1" noChangeArrowheads="1"/>
          </p:cNvSpPr>
          <p:nvPr>
            <p:ph type="body" idx="4294967295"/>
          </p:nvPr>
        </p:nvSpPr>
        <p:spPr>
          <a:ln/>
        </p:spPr>
        <p:txBody>
          <a:bodyPr anchor="t"/>
          <a:lstStyle/>
          <a:p>
            <a:r>
              <a:rPr lang="zh-CN" altLang="en-US"/>
              <a:t>众包方式成功调动了世界各地成千上万个人和其设备的闲置能力。</a:t>
            </a:r>
          </a:p>
          <a:p>
            <a:endParaRPr lang="en-US" altLang="zh-CN"/>
          </a:p>
          <a:p>
            <a:r>
              <a:rPr lang="en-US" altLang="zh-CN"/>
              <a:t>http://www.ppznet.com/zhuanti_1.html</a:t>
            </a:r>
            <a:endParaRPr lang="zh-CN" altLang="en-US"/>
          </a:p>
        </p:txBody>
      </p:sp>
      <p:sp>
        <p:nvSpPr>
          <p:cNvPr id="35844"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BFE310A6-9A8A-44C3-AA3C-D7A4F7777ED5}" type="slidenum">
              <a:rPr lang="zh-CN" altLang="en-US" sz="1300">
                <a:latin typeface="Calibri" panose="020F0502020204030204" pitchFamily="34" charset="0"/>
              </a:rPr>
              <a:pPr algn="r"/>
              <a:t>53</a:t>
            </a:fld>
            <a:endParaRPr lang="zh-CN" altLang="en-US" sz="1300">
              <a:latin typeface="Calibri" panose="020F0502020204030204" pitchFamily="34" charset="0"/>
            </a:endParaRPr>
          </a:p>
        </p:txBody>
      </p:sp>
    </p:spTree>
    <p:extLst>
      <p:ext uri="{BB962C8B-B14F-4D97-AF65-F5344CB8AC3E}">
        <p14:creationId xmlns:p14="http://schemas.microsoft.com/office/powerpoint/2010/main" val="173050888"/>
      </p:ext>
    </p:extLst>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37891" name="备注占位符 2"/>
          <p:cNvSpPr>
            <a:spLocks noGrp="1" noChangeArrowheads="1"/>
          </p:cNvSpPr>
          <p:nvPr>
            <p:ph type="body" idx="4294967295"/>
          </p:nvPr>
        </p:nvSpPr>
        <p:spPr>
          <a:ln/>
        </p:spPr>
        <p:txBody>
          <a:bodyPr anchor="t"/>
          <a:lstStyle/>
          <a:p>
            <a:r>
              <a:rPr lang="zh-CN" altLang="en-US"/>
              <a:t>大数据技术</a:t>
            </a:r>
          </a:p>
        </p:txBody>
      </p:sp>
      <p:sp>
        <p:nvSpPr>
          <p:cNvPr id="37892"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006FA6F5-B939-43C6-9FD0-169906D420EF}" type="slidenum">
              <a:rPr lang="zh-CN" altLang="en-US" sz="1300">
                <a:latin typeface="Calibri" panose="020F0502020204030204" pitchFamily="34" charset="0"/>
              </a:rPr>
              <a:pPr algn="r"/>
              <a:t>54</a:t>
            </a:fld>
            <a:endParaRPr lang="zh-CN" altLang="en-US" sz="1300">
              <a:latin typeface="Calibri" panose="020F0502020204030204" pitchFamily="34" charset="0"/>
            </a:endParaRPr>
          </a:p>
        </p:txBody>
      </p:sp>
    </p:spTree>
    <p:extLst>
      <p:ext uri="{BB962C8B-B14F-4D97-AF65-F5344CB8AC3E}">
        <p14:creationId xmlns:p14="http://schemas.microsoft.com/office/powerpoint/2010/main" val="4281542490"/>
      </p:ext>
    </p:extLst>
  </p:cSld>
  <p:clrMapOvr>
    <a:overrideClrMapping bg1="lt1" tx1="dk1" bg2="lt2" tx2="dk2" accent1="accent1" accent2="accent2" accent3="accent3" accent4="accent4" accent5="accent5" accent6="accent6" hlink="hlink" folHlink="folHlink"/>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49155" name="备注占位符 2"/>
          <p:cNvSpPr>
            <a:spLocks noGrp="1" noChangeArrowheads="1"/>
          </p:cNvSpPr>
          <p:nvPr>
            <p:ph type="body" idx="4294967295"/>
          </p:nvPr>
        </p:nvSpPr>
        <p:spPr>
          <a:ln/>
        </p:spPr>
        <p:txBody>
          <a:bodyPr anchor="t"/>
          <a:lstStyle/>
          <a:p>
            <a:r>
              <a:rPr lang="en-US" altLang="zh-CN"/>
              <a:t>1</a:t>
            </a:r>
            <a:r>
              <a:rPr lang="zh-CN" altLang="en-US"/>
              <a:t>、</a:t>
            </a:r>
            <a:r>
              <a:rPr lang="en-US" altLang="zh-CN"/>
              <a:t>High performance - </a:t>
            </a:r>
            <a:r>
              <a:rPr lang="zh-CN" altLang="en-US"/>
              <a:t>对数据库高并发读写的需求</a:t>
            </a:r>
          </a:p>
          <a:p>
            <a:r>
              <a:rPr lang="en-US" altLang="zh-CN"/>
              <a:t>web2.0</a:t>
            </a:r>
            <a:r>
              <a:rPr lang="zh-CN" altLang="en-US"/>
              <a:t>网站要根据用户个性化信息来实时生成动态页面和提供动态信息，所以基本上无法使用动态页面静态化技术，因此数据库并发负载非常高，往往要达到每秒上万次读写请求。关系数据库应付上万次</a:t>
            </a:r>
            <a:r>
              <a:rPr lang="en-US" altLang="zh-CN"/>
              <a:t>SQL</a:t>
            </a:r>
            <a:r>
              <a:rPr lang="zh-CN" altLang="en-US"/>
              <a:t>查询还勉强顶得住，但是应付上万次</a:t>
            </a:r>
            <a:r>
              <a:rPr lang="en-US" altLang="zh-CN"/>
              <a:t>SQL</a:t>
            </a:r>
            <a:r>
              <a:rPr lang="zh-CN" altLang="en-US"/>
              <a:t>写数据请求，硬盘</a:t>
            </a:r>
            <a:r>
              <a:rPr lang="en-US" altLang="zh-CN"/>
              <a:t>IO</a:t>
            </a:r>
            <a:r>
              <a:rPr lang="zh-CN" altLang="en-US"/>
              <a:t>就已经无法承受了。其实对于普通的</a:t>
            </a:r>
            <a:r>
              <a:rPr lang="en-US" altLang="zh-CN"/>
              <a:t>BBS</a:t>
            </a:r>
            <a:r>
              <a:rPr lang="zh-CN" altLang="en-US"/>
              <a:t>网站，往往也存在对高并发写请求的需求。</a:t>
            </a:r>
          </a:p>
          <a:p>
            <a:r>
              <a:rPr lang="en-US" altLang="zh-CN"/>
              <a:t>2</a:t>
            </a:r>
            <a:r>
              <a:rPr lang="zh-CN" altLang="en-US"/>
              <a:t>、</a:t>
            </a:r>
            <a:r>
              <a:rPr lang="en-US" altLang="zh-CN"/>
              <a:t>Huge Storage - </a:t>
            </a:r>
            <a:r>
              <a:rPr lang="zh-CN" altLang="en-US"/>
              <a:t>对海量数据的高效率存储和访问的需求</a:t>
            </a:r>
          </a:p>
          <a:p>
            <a:r>
              <a:rPr lang="zh-CN" altLang="en-US"/>
              <a:t>对于大型的</a:t>
            </a:r>
            <a:r>
              <a:rPr lang="en-US" altLang="zh-CN"/>
              <a:t>SNS</a:t>
            </a:r>
            <a:r>
              <a:rPr lang="zh-CN" altLang="en-US"/>
              <a:t>网站，每天用户产生海量的用户动态，以国外的</a:t>
            </a:r>
            <a:r>
              <a:rPr lang="en-US" altLang="zh-CN"/>
              <a:t>Friendfeed</a:t>
            </a:r>
            <a:r>
              <a:rPr lang="zh-CN" altLang="en-US"/>
              <a:t>为例，一个月就达到了</a:t>
            </a:r>
            <a:r>
              <a:rPr lang="en-US" altLang="zh-CN"/>
              <a:t>2.5</a:t>
            </a:r>
            <a:r>
              <a:rPr lang="zh-CN" altLang="en-US"/>
              <a:t>亿条用户动态，对于关系数据库来说，在一张</a:t>
            </a:r>
            <a:r>
              <a:rPr lang="en-US" altLang="zh-CN"/>
              <a:t>2.5</a:t>
            </a:r>
            <a:r>
              <a:rPr lang="zh-CN" altLang="en-US"/>
              <a:t>亿条记录的表里面进行</a:t>
            </a:r>
            <a:r>
              <a:rPr lang="en-US" altLang="zh-CN"/>
              <a:t>SQL</a:t>
            </a:r>
            <a:r>
              <a:rPr lang="zh-CN" altLang="en-US"/>
              <a:t>查询，效率是极其低下乃至不可忍受的。再例如大型</a:t>
            </a:r>
            <a:r>
              <a:rPr lang="en-US" altLang="zh-CN"/>
              <a:t>web</a:t>
            </a:r>
            <a:r>
              <a:rPr lang="zh-CN" altLang="en-US"/>
              <a:t>网站的用户登录系统，</a:t>
            </a:r>
          </a:p>
          <a:p>
            <a:r>
              <a:rPr lang="en-US" altLang="zh-CN"/>
              <a:t>3</a:t>
            </a:r>
            <a:r>
              <a:rPr lang="zh-CN" altLang="en-US"/>
              <a:t>、</a:t>
            </a:r>
            <a:r>
              <a:rPr lang="en-US" altLang="zh-CN"/>
              <a:t>High Scalability &amp;&amp; High Availability- </a:t>
            </a:r>
            <a:r>
              <a:rPr lang="zh-CN" altLang="en-US"/>
              <a:t>对数据库的高可扩展性和高可用性的需求</a:t>
            </a:r>
          </a:p>
          <a:p>
            <a:r>
              <a:rPr lang="zh-CN" altLang="en-US"/>
              <a:t>在基于</a:t>
            </a:r>
            <a:r>
              <a:rPr lang="en-US" altLang="zh-CN"/>
              <a:t>web</a:t>
            </a:r>
            <a:r>
              <a:rPr lang="zh-CN" altLang="en-US"/>
              <a:t>的架构当中，数据库是最难进行横向扩展的，当一个应用系统的用户量和访问量与日俱增的时候，你的数据库却没有办法像</a:t>
            </a:r>
            <a:r>
              <a:rPr lang="en-US" altLang="zh-CN"/>
              <a:t>web server</a:t>
            </a:r>
            <a:r>
              <a:rPr lang="zh-CN" altLang="en-US"/>
              <a:t>和</a:t>
            </a:r>
            <a:r>
              <a:rPr lang="en-US" altLang="zh-CN"/>
              <a:t>app server</a:t>
            </a:r>
            <a:r>
              <a:rPr lang="zh-CN" altLang="en-US"/>
              <a:t>那样简单的通过添加更多的硬件和服务节点来扩展性能和负载能力。对于很多需要提供</a:t>
            </a:r>
            <a:r>
              <a:rPr lang="en-US" altLang="zh-CN"/>
              <a:t>24</a:t>
            </a:r>
            <a:r>
              <a:rPr lang="zh-CN" altLang="en-US"/>
              <a:t>小时不间断服务的网站来说，对数据库系统进行升级和扩展是非常痛苦的事情，往往需要停机维护和数据迁移，为什么数据库不能通过不断的添加服务器节点来实现扩展呢？</a:t>
            </a:r>
          </a:p>
        </p:txBody>
      </p:sp>
      <p:sp>
        <p:nvSpPr>
          <p:cNvPr id="49156"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3311B6E5-835E-4AAA-93F8-D0793CCEE5CD}" type="slidenum">
              <a:rPr lang="zh-CN" altLang="en-US" sz="1300">
                <a:latin typeface="Calibri" panose="020F0502020204030204" pitchFamily="34" charset="0"/>
              </a:rPr>
              <a:pPr algn="r"/>
              <a:t>56</a:t>
            </a:fld>
            <a:endParaRPr lang="zh-CN" altLang="en-US" sz="1300">
              <a:latin typeface="Calibri" panose="020F0502020204030204" pitchFamily="34" charset="0"/>
            </a:endParaRPr>
          </a:p>
        </p:txBody>
      </p:sp>
    </p:spTree>
    <p:extLst>
      <p:ext uri="{BB962C8B-B14F-4D97-AF65-F5344CB8AC3E}">
        <p14:creationId xmlns:p14="http://schemas.microsoft.com/office/powerpoint/2010/main" val="2957025747"/>
      </p:ext>
    </p:extLst>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71683" name="备注占位符 2"/>
          <p:cNvSpPr>
            <a:spLocks noGrp="1" noChangeArrowheads="1"/>
          </p:cNvSpPr>
          <p:nvPr>
            <p:ph type="body" idx="4294967295"/>
          </p:nvPr>
        </p:nvSpPr>
        <p:spPr>
          <a:ln/>
        </p:spPr>
        <p:txBody>
          <a:bodyPr anchor="t"/>
          <a:lstStyle/>
          <a:p>
            <a:r>
              <a:rPr lang="zh-CN" altLang="en-US"/>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a:t>PV/UV</a:t>
            </a:r>
            <a:r>
              <a:rPr lang="zh-CN" altLang="en-US"/>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a:p>
          <a:p>
            <a:r>
              <a:rPr lang="zh-CN" altLang="en-US"/>
              <a:t>对于电子商务网站上的店铺：</a:t>
            </a:r>
          </a:p>
          <a:p>
            <a:r>
              <a:rPr lang="en-US" altLang="zh-CN"/>
              <a:t>1</a:t>
            </a:r>
            <a:r>
              <a:rPr lang="zh-CN" altLang="en-US"/>
              <a:t>）实时展示一个店铺的到访顾客流水信息，包括访问时间、访客姓名、访客地理位置、访客</a:t>
            </a:r>
            <a:r>
              <a:rPr lang="en-US" altLang="zh-CN"/>
              <a:t>IP</a:t>
            </a:r>
            <a:r>
              <a:rPr lang="zh-CN" altLang="en-US"/>
              <a:t>、访客正在访问的页面等信息；</a:t>
            </a:r>
          </a:p>
          <a:p>
            <a:r>
              <a:rPr lang="en-US" altLang="zh-CN"/>
              <a:t>2</a:t>
            </a:r>
            <a:r>
              <a:rPr lang="zh-CN" altLang="en-US"/>
              <a:t>）显示某个到访顾客的所有历史来访记录，同时实时跟踪显示某个访客在一个店铺正在访问的页面等信息；</a:t>
            </a:r>
          </a:p>
          <a:p>
            <a:r>
              <a:rPr lang="en-US" altLang="zh-CN"/>
              <a:t>3</a:t>
            </a:r>
            <a:r>
              <a:rPr lang="zh-CN" altLang="en-US"/>
              <a:t>）支持根据访客地理位置、访问页面、访问时间等多种维度下的实时查询与分析。</a:t>
            </a:r>
          </a:p>
          <a:p>
            <a:endParaRPr lang="zh-CN" altLang="en-US"/>
          </a:p>
        </p:txBody>
      </p:sp>
      <p:sp>
        <p:nvSpPr>
          <p:cNvPr id="71684"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724FEBA8-24F0-4345-B1EC-A104263190C8}" type="slidenum">
              <a:rPr lang="zh-CN" altLang="en-US" sz="1300">
                <a:latin typeface="Calibri" panose="020F0502020204030204" pitchFamily="34" charset="0"/>
              </a:rPr>
              <a:pPr algn="r"/>
              <a:t>62</a:t>
            </a:fld>
            <a:endParaRPr lang="zh-CN" altLang="en-US" sz="1300">
              <a:latin typeface="Calibri" panose="020F0502020204030204" pitchFamily="34" charset="0"/>
            </a:endParaRPr>
          </a:p>
        </p:txBody>
      </p:sp>
    </p:spTree>
    <p:extLst>
      <p:ext uri="{BB962C8B-B14F-4D97-AF65-F5344CB8AC3E}">
        <p14:creationId xmlns:p14="http://schemas.microsoft.com/office/powerpoint/2010/main" val="381752333"/>
      </p:ext>
    </p:extLst>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76803" name="备注占位符 2"/>
          <p:cNvSpPr>
            <a:spLocks noGrp="1" noChangeArrowheads="1"/>
          </p:cNvSpPr>
          <p:nvPr>
            <p:ph type="body" idx="4294967295"/>
          </p:nvPr>
        </p:nvSpPr>
        <p:spPr>
          <a:ln/>
        </p:spPr>
        <p:txBody>
          <a:bodyPr anchor="t"/>
          <a:lstStyle/>
          <a:p>
            <a:r>
              <a:rPr lang="zh-CN" altLang="en-US"/>
              <a:t>使用</a:t>
            </a:r>
            <a:r>
              <a:rPr lang="en-US" altLang="zh-CN"/>
              <a:t>A/B </a:t>
            </a:r>
            <a:r>
              <a:rPr lang="zh-CN" altLang="en-US"/>
              <a:t>测试首先需要建立一个测试页面（</a:t>
            </a:r>
            <a:r>
              <a:rPr lang="en-US" altLang="zh-CN"/>
              <a:t>variation page</a:t>
            </a:r>
            <a:r>
              <a:rPr lang="zh-CN" altLang="en-US"/>
              <a:t>），这个页面可能在标题字体，背景颜色，措辞等方面与原有页面（</a:t>
            </a:r>
            <a:r>
              <a:rPr lang="en-US" altLang="zh-CN"/>
              <a:t>control page</a:t>
            </a:r>
            <a:r>
              <a:rPr lang="zh-CN" altLang="en-US"/>
              <a:t>）有所不同，然后将这两个页面以随机的方式同时推送给所有浏览用户。接下来分别统计两个页面的用户</a:t>
            </a:r>
            <a:r>
              <a:rPr lang="zh-CN" altLang="en-US">
                <a:hlinkClick r:id="rId4" action="ppaction://hlinkfile"/>
              </a:rPr>
              <a:t>转化率</a:t>
            </a:r>
            <a:r>
              <a:rPr lang="zh-CN" altLang="en-US"/>
              <a:t>，即可清晰的了解到两种设计的优劣。</a:t>
            </a:r>
          </a:p>
        </p:txBody>
      </p:sp>
      <p:sp>
        <p:nvSpPr>
          <p:cNvPr id="76804"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23665BF0-5F77-4D59-961D-28B6A851ED82}" type="slidenum">
              <a:rPr lang="zh-CN" altLang="en-US" sz="1300">
                <a:latin typeface="Calibri" panose="020F0502020204030204" pitchFamily="34" charset="0"/>
              </a:rPr>
              <a:pPr algn="r"/>
              <a:t>64</a:t>
            </a:fld>
            <a:endParaRPr lang="zh-CN" altLang="en-US" sz="1300">
              <a:latin typeface="Calibri" panose="020F0502020204030204" pitchFamily="34" charset="0"/>
            </a:endParaRPr>
          </a:p>
        </p:txBody>
      </p:sp>
    </p:spTree>
    <p:extLst>
      <p:ext uri="{BB962C8B-B14F-4D97-AF65-F5344CB8AC3E}">
        <p14:creationId xmlns:p14="http://schemas.microsoft.com/office/powerpoint/2010/main" val="4015050053"/>
      </p:ext>
    </p:extLst>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8850"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78851" name="备注占位符 2"/>
          <p:cNvSpPr>
            <a:spLocks noGrp="1" noChangeArrowheads="1"/>
          </p:cNvSpPr>
          <p:nvPr>
            <p:ph type="body" idx="4294967295"/>
          </p:nvPr>
        </p:nvSpPr>
        <p:spPr>
          <a:ln/>
        </p:spPr>
        <p:txBody>
          <a:bodyPr anchor="t"/>
          <a:lstStyle/>
          <a:p>
            <a:r>
              <a:rPr lang="zh-CN" altLang="en-US"/>
              <a:t>在</a:t>
            </a:r>
            <a:r>
              <a:rPr lang="en-US" altLang="zh-CN"/>
              <a:t>Google</a:t>
            </a:r>
            <a:r>
              <a:rPr lang="zh-CN" altLang="en-US"/>
              <a:t>，</a:t>
            </a:r>
            <a:r>
              <a:rPr lang="en-US" altLang="zh-CN"/>
              <a:t>MapReduce</a:t>
            </a:r>
            <a:r>
              <a:rPr lang="zh-CN" altLang="en-US"/>
              <a:t>用在非常广泛的</a:t>
            </a:r>
            <a:r>
              <a:rPr lang="zh-CN" altLang="en-US">
                <a:hlinkClick r:id="rId4" action="ppaction://hlinkfile"/>
              </a:rPr>
              <a:t>应用程序</a:t>
            </a:r>
            <a:r>
              <a:rPr lang="zh-CN" altLang="en-US"/>
              <a:t>中，包括</a:t>
            </a:r>
            <a:r>
              <a:rPr lang="zh-CN" altLang="en-US">
                <a:latin typeface="Calibri" panose="020F0502020204030204" pitchFamily="34" charset="0"/>
              </a:rPr>
              <a:t>“</a:t>
            </a:r>
            <a:r>
              <a:rPr lang="zh-CN" altLang="en-US"/>
              <a:t>分布</a:t>
            </a:r>
            <a:r>
              <a:rPr lang="en-US" altLang="zh-CN"/>
              <a:t>grep</a:t>
            </a:r>
            <a:r>
              <a:rPr lang="zh-CN" altLang="en-US"/>
              <a:t>，分布排序，</a:t>
            </a:r>
            <a:r>
              <a:rPr lang="en-US" altLang="zh-CN"/>
              <a:t>web</a:t>
            </a:r>
            <a:r>
              <a:rPr lang="zh-CN" altLang="en-US"/>
              <a:t>连接图反转，每台机器的词矢量，</a:t>
            </a:r>
            <a:r>
              <a:rPr lang="en-US" altLang="zh-CN"/>
              <a:t>web</a:t>
            </a:r>
            <a:r>
              <a:rPr lang="zh-CN" altLang="en-US"/>
              <a:t>访问日志分析，反向索引构建，文档聚类</a:t>
            </a:r>
            <a:r>
              <a:rPr lang="en-US" altLang="zh-CN"/>
              <a:t>,</a:t>
            </a:r>
            <a:r>
              <a:rPr lang="zh-CN" altLang="en-US"/>
              <a:t>机器学习，基于统计的机器翻译</a:t>
            </a:r>
            <a:r>
              <a:rPr lang="en-US" altLang="zh-CN"/>
              <a:t>...</a:t>
            </a:r>
            <a:r>
              <a:rPr lang="en-US" altLang="zh-CN">
                <a:latin typeface="Calibri" panose="020F0502020204030204" pitchFamily="34" charset="0"/>
              </a:rPr>
              <a:t>”</a:t>
            </a:r>
            <a:r>
              <a:rPr lang="zh-CN" altLang="en-US"/>
              <a:t>值得注意的是，</a:t>
            </a:r>
            <a:r>
              <a:rPr lang="en-US" altLang="zh-CN"/>
              <a:t>MapReduce</a:t>
            </a:r>
            <a:r>
              <a:rPr lang="zh-CN" altLang="en-US"/>
              <a:t>实现以后，它被用来重新生成</a:t>
            </a:r>
            <a:r>
              <a:rPr lang="en-US" altLang="zh-CN"/>
              <a:t>Google</a:t>
            </a:r>
            <a:r>
              <a:rPr lang="zh-CN" altLang="en-US"/>
              <a:t>的整个索引，并取代老的</a:t>
            </a:r>
            <a:r>
              <a:rPr lang="en-US" altLang="zh-CN"/>
              <a:t>ad hoc</a:t>
            </a:r>
            <a:r>
              <a:rPr lang="zh-CN" altLang="en-US"/>
              <a:t>程序去更新索引。</a:t>
            </a:r>
            <a:endParaRPr lang="en-US" altLang="zh-CN"/>
          </a:p>
          <a:p>
            <a:r>
              <a:rPr lang="zh-CN" altLang="en-US"/>
              <a:t>在谷歌，超过一万个不同的项目已经采用</a:t>
            </a:r>
            <a:r>
              <a:rPr lang="en-US" altLang="zh-CN"/>
              <a:t>MapReduce</a:t>
            </a:r>
            <a:r>
              <a:rPr lang="zh-CN" altLang="en-US"/>
              <a:t>来实现</a:t>
            </a:r>
            <a:r>
              <a:rPr lang="en-US" altLang="zh-CN"/>
              <a:t>,</a:t>
            </a:r>
            <a:r>
              <a:rPr lang="zh-CN" altLang="en-US"/>
              <a:t>包括大规模的算法图形处理、文字处理、数据挖掘、机器学习、统计机器翻译以及众多其他领域。</a:t>
            </a:r>
          </a:p>
          <a:p>
            <a:r>
              <a:rPr lang="zh-CN" altLang="en-US" b="1"/>
              <a:t>其他实现</a:t>
            </a:r>
            <a:endParaRPr lang="zh-CN" altLang="en-US"/>
          </a:p>
          <a:p>
            <a:r>
              <a:rPr lang="en-US" altLang="zh-CN"/>
              <a:t>Nutch</a:t>
            </a:r>
            <a:r>
              <a:rPr lang="zh-CN" altLang="en-US"/>
              <a:t>项目开发了一个实验性的</a:t>
            </a:r>
            <a:r>
              <a:rPr lang="en-US" altLang="zh-CN"/>
              <a:t>MapReduce</a:t>
            </a:r>
            <a:r>
              <a:rPr lang="zh-CN" altLang="en-US"/>
              <a:t>的实现，也即是后来大名鼎鼎的</a:t>
            </a:r>
            <a:r>
              <a:rPr lang="en-US" altLang="zh-CN">
                <a:hlinkClick r:id="rId5" action="ppaction://hlinkfile"/>
              </a:rPr>
              <a:t>hadoop</a:t>
            </a:r>
            <a:r>
              <a:rPr lang="zh-CN" altLang="en-US"/>
              <a:t>。</a:t>
            </a:r>
            <a:endParaRPr lang="en-US" altLang="zh-CN"/>
          </a:p>
          <a:p>
            <a:r>
              <a:rPr lang="en-US" altLang="zh-CN"/>
              <a:t>Mapreduce</a:t>
            </a:r>
            <a:r>
              <a:rPr lang="zh-CN" altLang="en-US"/>
              <a:t>是一种模式。</a:t>
            </a:r>
          </a:p>
          <a:p>
            <a:r>
              <a:rPr lang="en-US" altLang="zh-CN"/>
              <a:t>Hadoop</a:t>
            </a:r>
            <a:r>
              <a:rPr lang="zh-CN" altLang="en-US"/>
              <a:t>是一种框架。</a:t>
            </a:r>
          </a:p>
          <a:p>
            <a:r>
              <a:rPr lang="en-US" altLang="zh-CN"/>
              <a:t>Hadoop</a:t>
            </a:r>
            <a:r>
              <a:rPr lang="zh-CN" altLang="en-US"/>
              <a:t>是一个实现了</a:t>
            </a:r>
            <a:r>
              <a:rPr lang="en-US" altLang="zh-CN"/>
              <a:t>mapreduce</a:t>
            </a:r>
            <a:r>
              <a:rPr lang="zh-CN" altLang="en-US"/>
              <a:t>模式的开源的分布式并行编程框架。</a:t>
            </a:r>
          </a:p>
          <a:p>
            <a:r>
              <a:rPr lang="zh-CN" altLang="en-US"/>
              <a:t>简单来说，一个映射函数就是对一些独立元素组成的概念上的列表（例如，一个测试成绩的列表）的每一个元素进行指定的操作（比如，有人发现所有学生的成绩都被高估了一分，他可以定义一个</a:t>
            </a:r>
            <a:r>
              <a:rPr lang="zh-CN" altLang="en-US">
                <a:latin typeface="Calibri" panose="020F0502020204030204" pitchFamily="34" charset="0"/>
              </a:rPr>
              <a:t>“</a:t>
            </a:r>
            <a:r>
              <a:rPr lang="zh-CN" altLang="en-US"/>
              <a:t>减一</a:t>
            </a:r>
            <a:r>
              <a:rPr lang="zh-CN" altLang="en-US">
                <a:latin typeface="Calibri" panose="020F0502020204030204" pitchFamily="34" charset="0"/>
              </a:rPr>
              <a:t>”</a:t>
            </a:r>
            <a:r>
              <a:rPr lang="zh-CN" altLang="en-US"/>
              <a:t>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en-US">
                <a:hlinkClick r:id="rId6" action="ppaction://hlinkfile" tooltip="并行计算"/>
              </a:rPr>
              <a:t>并行计算</a:t>
            </a:r>
            <a:r>
              <a:rPr lang="zh-CN" altLang="en-US"/>
              <a:t>领域的需求非常有用。</a:t>
            </a:r>
          </a:p>
          <a:p>
            <a:r>
              <a:rPr lang="zh-CN" altLang="en-US"/>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a:p>
          <a:p>
            <a:r>
              <a:rPr lang="zh-CN" altLang="en-US"/>
              <a:t>用户首先创建一个</a:t>
            </a:r>
            <a:r>
              <a:rPr lang="en-US" altLang="zh-CN"/>
              <a:t>Map</a:t>
            </a:r>
            <a:r>
              <a:rPr lang="zh-CN" altLang="en-US"/>
              <a:t>函数处理一个基于 </a:t>
            </a:r>
            <a:r>
              <a:rPr lang="en-US" altLang="zh-CN"/>
              <a:t>key/value pair</a:t>
            </a:r>
            <a:r>
              <a:rPr lang="zh-CN" altLang="en-US"/>
              <a:t>的数据集合，输出中间的基于</a:t>
            </a:r>
            <a:r>
              <a:rPr lang="en-US" altLang="zh-CN"/>
              <a:t>key/value pair</a:t>
            </a:r>
            <a:r>
              <a:rPr lang="zh-CN" altLang="en-US"/>
              <a:t>的数据集合；然后再创建一个</a:t>
            </a:r>
            <a:r>
              <a:rPr lang="en-US" altLang="zh-CN"/>
              <a:t>Reduce</a:t>
            </a:r>
            <a:r>
              <a:rPr lang="zh-CN" altLang="en-US"/>
              <a:t>函数用来合并所有的具有相同中间</a:t>
            </a:r>
            <a:r>
              <a:rPr lang="en-US" altLang="zh-CN"/>
              <a:t>key</a:t>
            </a:r>
            <a:r>
              <a:rPr lang="zh-CN" altLang="en-US"/>
              <a:t>值的中间</a:t>
            </a:r>
            <a:r>
              <a:rPr lang="en-US" altLang="zh-CN"/>
              <a:t>value</a:t>
            </a:r>
            <a:r>
              <a:rPr lang="zh-CN" altLang="en-US"/>
              <a:t>值。现实世界中有很多满足上述处理模型的例子， </a:t>
            </a:r>
          </a:p>
          <a:p>
            <a:endParaRPr lang="zh-CN" altLang="en-US"/>
          </a:p>
        </p:txBody>
      </p:sp>
      <p:sp>
        <p:nvSpPr>
          <p:cNvPr id="78852"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8E9D1DBC-2E13-4B3F-AB9F-A591EE4F64E7}" type="slidenum">
              <a:rPr lang="zh-CN" altLang="en-US" sz="1300">
                <a:latin typeface="Calibri" panose="020F0502020204030204" pitchFamily="34" charset="0"/>
              </a:rPr>
              <a:pPr algn="r"/>
              <a:t>65</a:t>
            </a:fld>
            <a:endParaRPr lang="zh-CN" altLang="en-US" sz="1300">
              <a:latin typeface="Calibri" panose="020F0502020204030204" pitchFamily="34" charset="0"/>
            </a:endParaRPr>
          </a:p>
        </p:txBody>
      </p:sp>
    </p:spTree>
    <p:extLst>
      <p:ext uri="{BB962C8B-B14F-4D97-AF65-F5344CB8AC3E}">
        <p14:creationId xmlns:p14="http://schemas.microsoft.com/office/powerpoint/2010/main" val="3328415986"/>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9721835"/>
            <a:ext cx="3076148" cy="511031"/>
          </a:xfrm>
          <a:prstGeom prst="rect">
            <a:avLst/>
          </a:prstGeom>
          <a:ln/>
        </p:spPr>
        <p:txBody>
          <a:bodyPr lIns="102910" tIns="51455" rIns="102910" bIns="51455"/>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12775" y="769938"/>
            <a:ext cx="2552700" cy="1914525"/>
          </a:xfrm>
          <a:ln/>
        </p:spPr>
      </p:sp>
      <p:sp>
        <p:nvSpPr>
          <p:cNvPr id="1171459" name="Rectangle 3"/>
          <p:cNvSpPr>
            <a:spLocks noGrp="1" noChangeArrowheads="1"/>
          </p:cNvSpPr>
          <p:nvPr>
            <p:ph type="body" idx="1"/>
          </p:nvPr>
        </p:nvSpPr>
        <p:spPr>
          <a:xfrm>
            <a:off x="711865" y="2985682"/>
            <a:ext cx="5675575" cy="6478887"/>
          </a:xfrm>
          <a:prstGeom prst="rect">
            <a:avLst/>
          </a:prstGeom>
        </p:spPr>
        <p:txBody>
          <a:bodyPr/>
          <a:lstStyle/>
          <a:p>
            <a:endParaRPr lang="zh-CN" altLang="en-US" dirty="0"/>
          </a:p>
        </p:txBody>
      </p:sp>
    </p:spTree>
    <p:extLst>
      <p:ext uri="{BB962C8B-B14F-4D97-AF65-F5344CB8AC3E}">
        <p14:creationId xmlns:p14="http://schemas.microsoft.com/office/powerpoint/2010/main" val="1435885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80899" name="备注占位符 2"/>
          <p:cNvSpPr>
            <a:spLocks noGrp="1" noChangeArrowheads="1"/>
          </p:cNvSpPr>
          <p:nvPr>
            <p:ph type="body" idx="4294967295"/>
          </p:nvPr>
        </p:nvSpPr>
        <p:spPr>
          <a:ln/>
        </p:spPr>
        <p:txBody>
          <a:bodyPr anchor="t"/>
          <a:lstStyle/>
          <a:p>
            <a:r>
              <a:rPr lang="zh-CN" altLang="en-US"/>
              <a:t>在</a:t>
            </a:r>
            <a:r>
              <a:rPr lang="en-US" altLang="zh-CN"/>
              <a:t>Google</a:t>
            </a:r>
            <a:r>
              <a:rPr lang="zh-CN" altLang="en-US"/>
              <a:t>，</a:t>
            </a:r>
            <a:r>
              <a:rPr lang="en-US" altLang="zh-CN"/>
              <a:t>MapReduce</a:t>
            </a:r>
            <a:r>
              <a:rPr lang="zh-CN" altLang="en-US"/>
              <a:t>用在非常广泛的</a:t>
            </a:r>
            <a:r>
              <a:rPr lang="zh-CN" altLang="en-US">
                <a:hlinkClick r:id="rId4" action="ppaction://hlinkfile"/>
              </a:rPr>
              <a:t>应用程序</a:t>
            </a:r>
            <a:r>
              <a:rPr lang="zh-CN" altLang="en-US"/>
              <a:t>中，包括</a:t>
            </a:r>
            <a:r>
              <a:rPr lang="zh-CN" altLang="en-US">
                <a:latin typeface="Calibri" panose="020F0502020204030204" pitchFamily="34" charset="0"/>
              </a:rPr>
              <a:t>“</a:t>
            </a:r>
            <a:r>
              <a:rPr lang="zh-CN" altLang="en-US"/>
              <a:t>分布</a:t>
            </a:r>
            <a:r>
              <a:rPr lang="en-US" altLang="zh-CN"/>
              <a:t>grep</a:t>
            </a:r>
            <a:r>
              <a:rPr lang="zh-CN" altLang="en-US"/>
              <a:t>，分布排序，</a:t>
            </a:r>
            <a:r>
              <a:rPr lang="en-US" altLang="zh-CN"/>
              <a:t>web</a:t>
            </a:r>
            <a:r>
              <a:rPr lang="zh-CN" altLang="en-US"/>
              <a:t>连接图反转，每台机器的词矢量，</a:t>
            </a:r>
            <a:r>
              <a:rPr lang="en-US" altLang="zh-CN"/>
              <a:t>web</a:t>
            </a:r>
            <a:r>
              <a:rPr lang="zh-CN" altLang="en-US"/>
              <a:t>访问日志分析，反向索引构建，文档聚类</a:t>
            </a:r>
            <a:r>
              <a:rPr lang="en-US" altLang="zh-CN"/>
              <a:t>,</a:t>
            </a:r>
            <a:r>
              <a:rPr lang="zh-CN" altLang="en-US"/>
              <a:t>机器学习，基于统计的机器翻译</a:t>
            </a:r>
            <a:r>
              <a:rPr lang="en-US" altLang="zh-CN"/>
              <a:t>...</a:t>
            </a:r>
            <a:r>
              <a:rPr lang="en-US" altLang="zh-CN">
                <a:latin typeface="Calibri" panose="020F0502020204030204" pitchFamily="34" charset="0"/>
              </a:rPr>
              <a:t>”</a:t>
            </a:r>
            <a:r>
              <a:rPr lang="zh-CN" altLang="en-US"/>
              <a:t>值得注意的是，</a:t>
            </a:r>
            <a:r>
              <a:rPr lang="en-US" altLang="zh-CN"/>
              <a:t>MapReduce</a:t>
            </a:r>
            <a:r>
              <a:rPr lang="zh-CN" altLang="en-US"/>
              <a:t>实现以后，它被用来重新生成</a:t>
            </a:r>
            <a:r>
              <a:rPr lang="en-US" altLang="zh-CN"/>
              <a:t>Google</a:t>
            </a:r>
            <a:r>
              <a:rPr lang="zh-CN" altLang="en-US"/>
              <a:t>的整个索引，并取代老的</a:t>
            </a:r>
            <a:r>
              <a:rPr lang="en-US" altLang="zh-CN"/>
              <a:t>ad hoc</a:t>
            </a:r>
            <a:r>
              <a:rPr lang="zh-CN" altLang="en-US"/>
              <a:t>程序去更新索引。</a:t>
            </a:r>
            <a:endParaRPr lang="en-US" altLang="zh-CN"/>
          </a:p>
          <a:p>
            <a:r>
              <a:rPr lang="zh-CN" altLang="en-US"/>
              <a:t>在谷歌，超过一万个不同的项目已经采用</a:t>
            </a:r>
            <a:r>
              <a:rPr lang="en-US" altLang="zh-CN"/>
              <a:t>MapReduce</a:t>
            </a:r>
            <a:r>
              <a:rPr lang="zh-CN" altLang="en-US"/>
              <a:t>来实现</a:t>
            </a:r>
            <a:r>
              <a:rPr lang="en-US" altLang="zh-CN"/>
              <a:t>,</a:t>
            </a:r>
            <a:r>
              <a:rPr lang="zh-CN" altLang="en-US"/>
              <a:t>包括大规模的算法图形处理、文字处理、数据挖掘、机器学习、统计机器翻译以及众多其他领域。</a:t>
            </a:r>
          </a:p>
          <a:p>
            <a:r>
              <a:rPr lang="zh-CN" altLang="en-US" b="1"/>
              <a:t>其他实现</a:t>
            </a:r>
            <a:endParaRPr lang="zh-CN" altLang="en-US"/>
          </a:p>
          <a:p>
            <a:r>
              <a:rPr lang="en-US" altLang="zh-CN"/>
              <a:t>Nutch</a:t>
            </a:r>
            <a:r>
              <a:rPr lang="zh-CN" altLang="en-US"/>
              <a:t>项目开发了一个实验性的</a:t>
            </a:r>
            <a:r>
              <a:rPr lang="en-US" altLang="zh-CN"/>
              <a:t>MapReduce</a:t>
            </a:r>
            <a:r>
              <a:rPr lang="zh-CN" altLang="en-US"/>
              <a:t>的实现，也即是后来大名鼎鼎的</a:t>
            </a:r>
            <a:r>
              <a:rPr lang="en-US" altLang="zh-CN">
                <a:hlinkClick r:id="rId5" action="ppaction://hlinkfile"/>
              </a:rPr>
              <a:t>hadoop</a:t>
            </a:r>
            <a:r>
              <a:rPr lang="zh-CN" altLang="en-US"/>
              <a:t>。</a:t>
            </a:r>
            <a:endParaRPr lang="en-US" altLang="zh-CN"/>
          </a:p>
          <a:p>
            <a:r>
              <a:rPr lang="en-US" altLang="zh-CN"/>
              <a:t>Mapreduce</a:t>
            </a:r>
            <a:r>
              <a:rPr lang="zh-CN" altLang="en-US"/>
              <a:t>是一种模式。</a:t>
            </a:r>
          </a:p>
          <a:p>
            <a:r>
              <a:rPr lang="en-US" altLang="zh-CN"/>
              <a:t>Hadoop</a:t>
            </a:r>
            <a:r>
              <a:rPr lang="zh-CN" altLang="en-US"/>
              <a:t>是一种框架。</a:t>
            </a:r>
          </a:p>
          <a:p>
            <a:r>
              <a:rPr lang="en-US" altLang="zh-CN"/>
              <a:t>Hadoop</a:t>
            </a:r>
            <a:r>
              <a:rPr lang="zh-CN" altLang="en-US"/>
              <a:t>是一个实现了</a:t>
            </a:r>
            <a:r>
              <a:rPr lang="en-US" altLang="zh-CN"/>
              <a:t>mapreduce</a:t>
            </a:r>
            <a:r>
              <a:rPr lang="zh-CN" altLang="en-US"/>
              <a:t>模式的开源的分布式并行编程框架。</a:t>
            </a:r>
          </a:p>
          <a:p>
            <a:r>
              <a:rPr lang="zh-CN" altLang="en-US"/>
              <a:t>简单来说，一个映射函数就是对一些独立元素组成的概念上的列表（例如，一个测试成绩的列表）的每一个元素进行指定的操作（比如，有人发现所有学生的成绩都被高估了一分，他可以定义一个</a:t>
            </a:r>
            <a:r>
              <a:rPr lang="zh-CN" altLang="en-US">
                <a:latin typeface="Calibri" panose="020F0502020204030204" pitchFamily="34" charset="0"/>
              </a:rPr>
              <a:t>“</a:t>
            </a:r>
            <a:r>
              <a:rPr lang="zh-CN" altLang="en-US"/>
              <a:t>减一</a:t>
            </a:r>
            <a:r>
              <a:rPr lang="zh-CN" altLang="en-US">
                <a:latin typeface="Calibri" panose="020F0502020204030204" pitchFamily="34" charset="0"/>
              </a:rPr>
              <a:t>”</a:t>
            </a:r>
            <a:r>
              <a:rPr lang="zh-CN" altLang="en-US"/>
              <a:t>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en-US">
                <a:hlinkClick r:id="rId6" action="ppaction://hlinkfile" tooltip="并行计算"/>
              </a:rPr>
              <a:t>并行计算</a:t>
            </a:r>
            <a:r>
              <a:rPr lang="zh-CN" altLang="en-US"/>
              <a:t>领域的需求非常有用。</a:t>
            </a:r>
          </a:p>
          <a:p>
            <a:r>
              <a:rPr lang="zh-CN" altLang="en-US"/>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a:p>
          <a:p>
            <a:r>
              <a:rPr lang="zh-CN" altLang="en-US"/>
              <a:t>用户首先创建一个</a:t>
            </a:r>
            <a:r>
              <a:rPr lang="en-US" altLang="zh-CN"/>
              <a:t>Map</a:t>
            </a:r>
            <a:r>
              <a:rPr lang="zh-CN" altLang="en-US"/>
              <a:t>函数处理一个基于 </a:t>
            </a:r>
            <a:r>
              <a:rPr lang="en-US" altLang="zh-CN"/>
              <a:t>key/value pair</a:t>
            </a:r>
            <a:r>
              <a:rPr lang="zh-CN" altLang="en-US"/>
              <a:t>的数据集合，输出中间的基于</a:t>
            </a:r>
            <a:r>
              <a:rPr lang="en-US" altLang="zh-CN"/>
              <a:t>key/value pair</a:t>
            </a:r>
            <a:r>
              <a:rPr lang="zh-CN" altLang="en-US"/>
              <a:t>的数据集合；然后再创建一个</a:t>
            </a:r>
            <a:r>
              <a:rPr lang="en-US" altLang="zh-CN"/>
              <a:t>Reduce</a:t>
            </a:r>
            <a:r>
              <a:rPr lang="zh-CN" altLang="en-US"/>
              <a:t>函数用来合并所有的具有相同中间</a:t>
            </a:r>
            <a:r>
              <a:rPr lang="en-US" altLang="zh-CN"/>
              <a:t>key</a:t>
            </a:r>
            <a:r>
              <a:rPr lang="zh-CN" altLang="en-US"/>
              <a:t>值的中间</a:t>
            </a:r>
            <a:r>
              <a:rPr lang="en-US" altLang="zh-CN"/>
              <a:t>value</a:t>
            </a:r>
            <a:r>
              <a:rPr lang="zh-CN" altLang="en-US"/>
              <a:t>值。现实世界中有很多满足上述处理模型的例子， </a:t>
            </a:r>
          </a:p>
          <a:p>
            <a:endParaRPr lang="zh-CN" altLang="en-US"/>
          </a:p>
        </p:txBody>
      </p:sp>
      <p:sp>
        <p:nvSpPr>
          <p:cNvPr id="80900"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C7440D8F-6235-422C-899D-F7F185F02F5D}" type="slidenum">
              <a:rPr lang="zh-CN" altLang="en-US" sz="1300">
                <a:latin typeface="Calibri" panose="020F0502020204030204" pitchFamily="34" charset="0"/>
              </a:rPr>
              <a:pPr algn="r"/>
              <a:t>66</a:t>
            </a:fld>
            <a:endParaRPr lang="zh-CN" altLang="en-US" sz="1300">
              <a:latin typeface="Calibri" panose="020F0502020204030204" pitchFamily="34" charset="0"/>
            </a:endParaRPr>
          </a:p>
        </p:txBody>
      </p:sp>
    </p:spTree>
    <p:extLst>
      <p:ext uri="{BB962C8B-B14F-4D97-AF65-F5344CB8AC3E}">
        <p14:creationId xmlns:p14="http://schemas.microsoft.com/office/powerpoint/2010/main" val="3235890291"/>
      </p:ext>
    </p:extLst>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82947" name="备注占位符 2"/>
          <p:cNvSpPr>
            <a:spLocks noGrp="1" noChangeArrowheads="1"/>
          </p:cNvSpPr>
          <p:nvPr>
            <p:ph type="body" idx="4294967295"/>
          </p:nvPr>
        </p:nvSpPr>
        <p:spPr>
          <a:ln/>
        </p:spPr>
        <p:txBody>
          <a:bodyPr anchor="t"/>
          <a:lstStyle/>
          <a:p>
            <a:r>
              <a:rPr lang="en-US" altLang="zh-CN"/>
              <a:t>R</a:t>
            </a:r>
            <a:r>
              <a:rPr lang="zh-CN" altLang="en-US"/>
              <a:t>是</a:t>
            </a:r>
            <a:r>
              <a:rPr lang="en-US" altLang="zh-CN"/>
              <a:t>S</a:t>
            </a:r>
            <a:r>
              <a:rPr lang="zh-CN" altLang="en-US"/>
              <a:t>语言的一种实现。而</a:t>
            </a:r>
            <a:r>
              <a:rPr lang="en-US" altLang="zh-CN"/>
              <a:t>S</a:t>
            </a:r>
            <a:r>
              <a:rPr lang="zh-CN" altLang="en-US"/>
              <a:t>语言是由</a:t>
            </a:r>
            <a:r>
              <a:rPr lang="en-US" altLang="zh-CN"/>
              <a:t>AT&amp;T</a:t>
            </a:r>
            <a:r>
              <a:rPr lang="zh-CN" altLang="en-US"/>
              <a:t>贝尔实验室开发的一种用来进行数据探索、统计分析和作图的解释型语言。</a:t>
            </a:r>
            <a:r>
              <a:rPr lang="en-US" altLang="zh-CN"/>
              <a:t>R</a:t>
            </a:r>
            <a:r>
              <a:rPr lang="zh-CN" altLang="en-US"/>
              <a:t>是一个免费的自由</a:t>
            </a:r>
            <a:r>
              <a:rPr lang="zh-CN" altLang="en-US">
                <a:hlinkClick r:id="rId4" action="ppaction://hlinkfile"/>
              </a:rPr>
              <a:t>软件</a:t>
            </a:r>
            <a:r>
              <a:rPr lang="zh-CN" altLang="en-US"/>
              <a:t>，它有</a:t>
            </a:r>
            <a:r>
              <a:rPr lang="en-US" altLang="zh-CN"/>
              <a:t>UNIX</a:t>
            </a:r>
            <a:r>
              <a:rPr lang="zh-CN" altLang="en-US"/>
              <a:t>、</a:t>
            </a:r>
            <a:r>
              <a:rPr lang="en-US" altLang="zh-CN"/>
              <a:t>LINUX</a:t>
            </a:r>
            <a:r>
              <a:rPr lang="zh-CN" altLang="en-US"/>
              <a:t>、</a:t>
            </a:r>
            <a:r>
              <a:rPr lang="en-US" altLang="zh-CN"/>
              <a:t>MacOS</a:t>
            </a:r>
            <a:r>
              <a:rPr lang="zh-CN" altLang="en-US"/>
              <a:t>和</a:t>
            </a:r>
            <a:r>
              <a:rPr lang="en-US" altLang="zh-CN"/>
              <a:t>WINDOWS</a:t>
            </a:r>
            <a:r>
              <a:rPr lang="zh-CN" altLang="en-US"/>
              <a:t>版本，都是可以免费下载和使用的。</a:t>
            </a:r>
          </a:p>
        </p:txBody>
      </p:sp>
      <p:sp>
        <p:nvSpPr>
          <p:cNvPr id="82948"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2504BA5F-C3AE-472B-8368-A594A675F608}" type="slidenum">
              <a:rPr lang="zh-CN" altLang="en-US" sz="1300">
                <a:latin typeface="Calibri" panose="020F0502020204030204" pitchFamily="34" charset="0"/>
              </a:rPr>
              <a:pPr algn="r"/>
              <a:t>67</a:t>
            </a:fld>
            <a:endParaRPr lang="zh-CN" altLang="en-US" sz="1300">
              <a:latin typeface="Calibri" panose="020F0502020204030204" pitchFamily="34" charset="0"/>
            </a:endParaRPr>
          </a:p>
        </p:txBody>
      </p:sp>
    </p:spTree>
    <p:extLst>
      <p:ext uri="{BB962C8B-B14F-4D97-AF65-F5344CB8AC3E}">
        <p14:creationId xmlns:p14="http://schemas.microsoft.com/office/powerpoint/2010/main" val="1353692042"/>
      </p:ext>
    </p:extLst>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84995" name="备注占位符 2"/>
          <p:cNvSpPr>
            <a:spLocks noGrp="1" noChangeArrowheads="1"/>
          </p:cNvSpPr>
          <p:nvPr>
            <p:ph type="body" idx="4294967295"/>
          </p:nvPr>
        </p:nvSpPr>
        <p:spPr>
          <a:ln/>
        </p:spPr>
        <p:txBody>
          <a:bodyPr anchor="t"/>
          <a:lstStyle/>
          <a:p>
            <a:r>
              <a:rPr lang="zh-CN" altLang="en-US"/>
              <a:t>大数据技术</a:t>
            </a:r>
          </a:p>
        </p:txBody>
      </p:sp>
      <p:sp>
        <p:nvSpPr>
          <p:cNvPr id="84996"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357AAB3D-8A8B-44D2-8EBD-2C60DFCF89DD}" type="slidenum">
              <a:rPr lang="zh-CN" altLang="en-US" sz="1300">
                <a:latin typeface="Calibri" panose="020F0502020204030204" pitchFamily="34" charset="0"/>
              </a:rPr>
              <a:pPr algn="r"/>
              <a:t>68</a:t>
            </a:fld>
            <a:endParaRPr lang="zh-CN" altLang="en-US" sz="1300">
              <a:latin typeface="Calibri" panose="020F0502020204030204" pitchFamily="34" charset="0"/>
            </a:endParaRPr>
          </a:p>
        </p:txBody>
      </p:sp>
    </p:spTree>
    <p:extLst>
      <p:ext uri="{BB962C8B-B14F-4D97-AF65-F5344CB8AC3E}">
        <p14:creationId xmlns:p14="http://schemas.microsoft.com/office/powerpoint/2010/main" val="4061361013"/>
      </p:ext>
    </p:extLst>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7042"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87043" name="备注占位符 2"/>
          <p:cNvSpPr>
            <a:spLocks noGrp="1" noChangeArrowheads="1"/>
          </p:cNvSpPr>
          <p:nvPr>
            <p:ph type="body" idx="4294967295"/>
          </p:nvPr>
        </p:nvSpPr>
        <p:spPr>
          <a:ln/>
        </p:spPr>
        <p:txBody>
          <a:bodyPr anchor="t"/>
          <a:lstStyle/>
          <a:p>
            <a:r>
              <a:rPr lang="zh-CN" altLang="en-US"/>
              <a:t> </a:t>
            </a:r>
          </a:p>
          <a:p>
            <a:endParaRPr lang="zh-CN" altLang="en-US"/>
          </a:p>
        </p:txBody>
      </p:sp>
      <p:sp>
        <p:nvSpPr>
          <p:cNvPr id="87044"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18BAC8EA-E6BF-4EA0-B751-7DDF9052D706}" type="slidenum">
              <a:rPr lang="zh-CN" altLang="en-US" sz="1300">
                <a:latin typeface="Calibri" panose="020F0502020204030204" pitchFamily="34" charset="0"/>
              </a:rPr>
              <a:pPr algn="r"/>
              <a:t>69</a:t>
            </a:fld>
            <a:endParaRPr lang="zh-CN" altLang="en-US" sz="1300">
              <a:latin typeface="Calibri" panose="020F0502020204030204" pitchFamily="34" charset="0"/>
            </a:endParaRPr>
          </a:p>
        </p:txBody>
      </p:sp>
    </p:spTree>
    <p:extLst>
      <p:ext uri="{BB962C8B-B14F-4D97-AF65-F5344CB8AC3E}">
        <p14:creationId xmlns:p14="http://schemas.microsoft.com/office/powerpoint/2010/main" val="2127161419"/>
      </p:ext>
    </p:extLst>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幻灯片图像占位符 1"/>
          <p:cNvSpPr>
            <a:spLocks noGrp="1" noRot="1" noChangeAspect="1" noChangeArrowheads="1" noTextEdit="1"/>
          </p:cNvSpPr>
          <p:nvPr>
            <p:ph type="sldImg" idx="4294967295"/>
          </p:nvPr>
        </p:nvSpPr>
        <p:spPr>
          <a:ln w="12700">
            <a:solidFill>
              <a:srgbClr val="000000"/>
            </a:solidFill>
            <a:miter lim="800000"/>
            <a:headEnd/>
            <a:tailEnd/>
          </a:ln>
        </p:spPr>
      </p:sp>
      <p:sp>
        <p:nvSpPr>
          <p:cNvPr id="89091" name="备注占位符 2"/>
          <p:cNvSpPr>
            <a:spLocks noGrp="1" noChangeArrowheads="1"/>
          </p:cNvSpPr>
          <p:nvPr>
            <p:ph type="body" idx="4294967295"/>
          </p:nvPr>
        </p:nvSpPr>
        <p:spPr>
          <a:ln/>
        </p:spPr>
        <p:txBody>
          <a:bodyPr anchor="t"/>
          <a:lstStyle/>
          <a:p>
            <a:r>
              <a:rPr lang="zh-CN" altLang="en-US"/>
              <a:t> </a:t>
            </a:r>
          </a:p>
          <a:p>
            <a:r>
              <a:rPr lang="zh-CN" altLang="en-US"/>
              <a:t>奥巴马：美国、民族、人民、新的、每个、世界、共同、必须</a:t>
            </a:r>
            <a:endParaRPr lang="en-US" altLang="zh-CN"/>
          </a:p>
          <a:p>
            <a:r>
              <a:rPr lang="zh-CN" altLang="en-US"/>
              <a:t>布什：自由、美国人、美国的、国家、每个、民族</a:t>
            </a:r>
            <a:endParaRPr lang="en-US" altLang="zh-CN"/>
          </a:p>
          <a:p>
            <a:r>
              <a:rPr lang="zh-CN" altLang="en-US"/>
              <a:t>克林顿：新的、世纪、政府、美国、民族、世界、土地</a:t>
            </a:r>
            <a:endParaRPr lang="en-US" altLang="zh-CN"/>
          </a:p>
          <a:p>
            <a:r>
              <a:rPr lang="zh-CN" altLang="en-US"/>
              <a:t>林肯：政府、人民、现在、联合、法律、宪法、权利</a:t>
            </a:r>
            <a:endParaRPr lang="en-US" altLang="zh-CN"/>
          </a:p>
        </p:txBody>
      </p:sp>
      <p:sp>
        <p:nvSpPr>
          <p:cNvPr id="89092" name="灯片编号占位符 3"/>
          <p:cNvSpPr txBox="1">
            <a:spLocks noGrp="1" noChangeArrowheads="1"/>
          </p:cNvSpPr>
          <p:nvPr/>
        </p:nvSpPr>
        <p:spPr bwMode="auto">
          <a:xfrm>
            <a:off x="4021294" y="9721106"/>
            <a:ext cx="3076363" cy="51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p>
            <a:pPr algn="r"/>
            <a:fld id="{1536DEE0-0ABF-4275-9BFE-B39EA25A0E0D}" type="slidenum">
              <a:rPr lang="zh-CN" altLang="en-US" sz="1300">
                <a:latin typeface="Calibri" panose="020F0502020204030204" pitchFamily="34" charset="0"/>
              </a:rPr>
              <a:pPr algn="r"/>
              <a:t>70</a:t>
            </a:fld>
            <a:endParaRPr lang="zh-CN" altLang="en-US" sz="1300">
              <a:latin typeface="Calibri" panose="020F0502020204030204" pitchFamily="34" charset="0"/>
            </a:endParaRPr>
          </a:p>
        </p:txBody>
      </p:sp>
    </p:spTree>
    <p:extLst>
      <p:ext uri="{BB962C8B-B14F-4D97-AF65-F5344CB8AC3E}">
        <p14:creationId xmlns:p14="http://schemas.microsoft.com/office/powerpoint/2010/main" val="667461020"/>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r>
              <a:rPr lang="zh-CN" altLang="en-US" dirty="0"/>
              <a:t>数据是</a:t>
            </a:r>
            <a:r>
              <a:rPr lang="zh-CN" altLang="en-US" dirty="0">
                <a:hlinkClick r:id="rId3"/>
              </a:rPr>
              <a:t>信息</a:t>
            </a:r>
            <a:r>
              <a:rPr lang="zh-CN" altLang="en-US" dirty="0"/>
              <a:t>的表现形式和载体，可以是符号、文字、数字、语音、图像、视频等。数据和信息是不可分离的，数据是信息的表达，信息是数据的内涵。数据本身没有意义，数据只有对实体行为产生影响时才成为信息。</a:t>
            </a:r>
            <a:endParaRPr lang="en-US" dirty="0"/>
          </a:p>
        </p:txBody>
      </p:sp>
    </p:spTree>
    <p:extLst>
      <p:ext uri="{BB962C8B-B14F-4D97-AF65-F5344CB8AC3E}">
        <p14:creationId xmlns:p14="http://schemas.microsoft.com/office/powerpoint/2010/main" val="28008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endParaRPr lang="en-US" dirty="0"/>
          </a:p>
        </p:txBody>
      </p:sp>
    </p:spTree>
    <p:extLst>
      <p:ext uri="{BB962C8B-B14F-4D97-AF65-F5344CB8AC3E}">
        <p14:creationId xmlns:p14="http://schemas.microsoft.com/office/powerpoint/2010/main" val="391892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29003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9721835"/>
            <a:ext cx="3076148" cy="511031"/>
          </a:xfrm>
          <a:prstGeom prst="rect">
            <a:avLst/>
          </a:prstGeom>
          <a:ln/>
        </p:spPr>
        <p:txBody>
          <a:bodyPr lIns="102910" tIns="51455" rIns="102910" bIns="51455"/>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12775" y="769938"/>
            <a:ext cx="2552700" cy="1914525"/>
          </a:xfrm>
          <a:ln/>
        </p:spPr>
      </p:sp>
      <p:sp>
        <p:nvSpPr>
          <p:cNvPr id="1171459" name="Rectangle 3"/>
          <p:cNvSpPr>
            <a:spLocks noGrp="1" noChangeArrowheads="1"/>
          </p:cNvSpPr>
          <p:nvPr>
            <p:ph type="body" idx="1"/>
          </p:nvPr>
        </p:nvSpPr>
        <p:spPr>
          <a:xfrm>
            <a:off x="711865" y="2985682"/>
            <a:ext cx="5675575" cy="6478887"/>
          </a:xfrm>
          <a:prstGeom prst="rect">
            <a:avLst/>
          </a:prstGeom>
        </p:spPr>
        <p:txBody>
          <a:bodyPr/>
          <a:lstStyle/>
          <a:p>
            <a:r>
              <a:rPr lang="zh-CN" altLang="en-US" dirty="0"/>
              <a:t>应用：参考实现、缺点、在石油行业的应用</a:t>
            </a:r>
          </a:p>
        </p:txBody>
      </p:sp>
    </p:spTree>
    <p:extLst>
      <p:ext uri="{BB962C8B-B14F-4D97-AF65-F5344CB8AC3E}">
        <p14:creationId xmlns:p14="http://schemas.microsoft.com/office/powerpoint/2010/main" val="2018854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r>
              <a:rPr lang="zh-CN" altLang="en-US" dirty="0"/>
              <a:t>数据是</a:t>
            </a:r>
            <a:r>
              <a:rPr lang="zh-CN" altLang="en-US" dirty="0">
                <a:hlinkClick r:id="rId3"/>
              </a:rPr>
              <a:t>信息</a:t>
            </a:r>
            <a:r>
              <a:rPr lang="zh-CN" altLang="en-US" dirty="0"/>
              <a:t>的表现形式和载体，可以是符号、文字、数字、语音、图像、视频等。数据和信息是不可分离的，数据是信息的表达，信息是数据的内涵。数据本身没有意义，数据只有对实体行为产生影响时才成为信息。</a:t>
            </a:r>
            <a:endParaRPr lang="en-US" altLang="zh-CN" dirty="0"/>
          </a:p>
          <a:p>
            <a:endParaRPr lang="zh-CN" altLang="en-US" dirty="0"/>
          </a:p>
        </p:txBody>
      </p:sp>
    </p:spTree>
    <p:extLst>
      <p:ext uri="{BB962C8B-B14F-4D97-AF65-F5344CB8AC3E}">
        <p14:creationId xmlns:p14="http://schemas.microsoft.com/office/powerpoint/2010/main" val="825621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defTabSz="990478">
              <a:defRPr/>
            </a:pPr>
            <a:endParaRPr lang="zh-CN" altLang="en-US" dirty="0"/>
          </a:p>
        </p:txBody>
      </p:sp>
    </p:spTree>
    <p:extLst>
      <p:ext uri="{BB962C8B-B14F-4D97-AF65-F5344CB8AC3E}">
        <p14:creationId xmlns:p14="http://schemas.microsoft.com/office/powerpoint/2010/main" val="224709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7F54E6-2E91-4C11-9D88-0B25F82EFA06}" type="datetime1">
              <a:rPr lang="zh-CN" altLang="en-US" smtClean="0"/>
              <a:t>2019/3/19</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39731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2153876-1436-417B-8BED-3E88EBE0C7D2}" type="datetime1">
              <a:rPr lang="zh-CN" altLang="en-US" smtClean="0"/>
              <a:t>2019/3/19</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401249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96BBEB-61FF-4B4D-8EFB-3B6D1D20B623}" type="datetime1">
              <a:rPr lang="zh-CN" altLang="en-US" smtClean="0"/>
              <a:t>2019/3/19</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576464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15"/>
            <a:ext cx="8363938" cy="6093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5"/>
            <a:ext cx="8363938" cy="200054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14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TW" altLang="en-US" dirty="0"/>
              <a:t>中文标题位置</a:t>
            </a:r>
            <a:endParaRPr lang="en-US" dirty="0"/>
          </a:p>
        </p:txBody>
      </p:sp>
      <p:sp>
        <p:nvSpPr>
          <p:cNvPr id="7" name="Content Placeholder 2"/>
          <p:cNvSpPr>
            <a:spLocks noGrp="1"/>
          </p:cNvSpPr>
          <p:nvPr>
            <p:ph sz="half" idx="1" hasCustomPrompt="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a:t>内文</a:t>
            </a:r>
            <a:endParaRPr lang="en-US" altLang="zh-CN" dirty="0"/>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副标题</a:t>
            </a:r>
            <a:endParaRPr lang="en-US" dirty="0"/>
          </a:p>
        </p:txBody>
      </p:sp>
    </p:spTree>
    <p:extLst>
      <p:ext uri="{BB962C8B-B14F-4D97-AF65-F5344CB8AC3E}">
        <p14:creationId xmlns:p14="http://schemas.microsoft.com/office/powerpoint/2010/main" val="878105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32714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47827" y="2434721"/>
            <a:ext cx="8443652" cy="478827"/>
          </a:xfrm>
        </p:spPr>
        <p:txBody>
          <a:bodyPr/>
          <a:lstStyle>
            <a:lvl1pPr>
              <a:defRPr sz="2862">
                <a:latin typeface="黑体"/>
                <a:cs typeface="黑体"/>
              </a:defRPr>
            </a:lvl1pPr>
          </a:lstStyle>
          <a:p>
            <a:endParaRPr dirty="0"/>
          </a:p>
        </p:txBody>
      </p:sp>
      <p:sp>
        <p:nvSpPr>
          <p:cNvPr id="3" name="Holder 3"/>
          <p:cNvSpPr>
            <a:spLocks noGrp="1"/>
          </p:cNvSpPr>
          <p:nvPr>
            <p:ph sz="half" idx="2"/>
          </p:nvPr>
        </p:nvSpPr>
        <p:spPr>
          <a:xfrm>
            <a:off x="457200" y="1577342"/>
            <a:ext cx="3977640" cy="247136"/>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2"/>
            <a:ext cx="3977640" cy="247136"/>
          </a:xfrm>
          <a:prstGeom prst="rect">
            <a:avLst/>
          </a:prstGeom>
        </p:spPr>
        <p:txBody>
          <a:bodyPr/>
          <a:lstStyle>
            <a:lvl1pPr>
              <a:defRPr/>
            </a:lvl1pPr>
          </a:lstStyle>
          <a:p>
            <a:endParaRPr/>
          </a:p>
        </p:txBody>
      </p:sp>
    </p:spTree>
    <p:extLst>
      <p:ext uri="{BB962C8B-B14F-4D97-AF65-F5344CB8AC3E}">
        <p14:creationId xmlns:p14="http://schemas.microsoft.com/office/powerpoint/2010/main" val="209532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0" y="304800"/>
            <a:ext cx="7785100" cy="5943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954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70655"/>
          </a:xfrm>
        </p:spPr>
        <p:txBody>
          <a:bodyPr>
            <a:normAutofit/>
          </a:bodyPr>
          <a:lstStyle>
            <a:lvl1pPr>
              <a:defRPr sz="3200" baseline="0">
                <a:latin typeface="Courier New" panose="02070309020205020404" pitchFamily="49" charset="0"/>
                <a:ea typeface="等线" panose="02010600030101010101" pitchFamily="2"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173345"/>
            <a:ext cx="7886700" cy="5003618"/>
          </a:xfrm>
        </p:spPr>
        <p:txBody>
          <a:bodyPr>
            <a:normAutofit/>
          </a:bodyPr>
          <a:lstStyle>
            <a:lvl1pPr>
              <a:defRPr sz="2400" baseline="0">
                <a:latin typeface="Courier New" panose="02070309020205020404" pitchFamily="49" charset="0"/>
                <a:ea typeface="等线" panose="02010600030101010101" pitchFamily="2" charset="-122"/>
              </a:defRPr>
            </a:lvl1pPr>
            <a:lvl2pPr>
              <a:defRPr sz="2000" baseline="0">
                <a:latin typeface="Courier New" panose="02070309020205020404" pitchFamily="49" charset="0"/>
                <a:ea typeface="等线" panose="02010600030101010101" pitchFamily="2" charset="-122"/>
              </a:defRPr>
            </a:lvl2pPr>
            <a:lvl3pPr>
              <a:defRPr sz="1800" baseline="0">
                <a:latin typeface="Courier New" panose="02070309020205020404" pitchFamily="49" charset="0"/>
                <a:ea typeface="等线" panose="02010600030101010101" pitchFamily="2" charset="-122"/>
              </a:defRPr>
            </a:lvl3pPr>
            <a:lvl4pPr>
              <a:defRPr sz="1600" baseline="0">
                <a:latin typeface="Courier New" panose="02070309020205020404" pitchFamily="49" charset="0"/>
                <a:ea typeface="等线" panose="02010600030101010101" pitchFamily="2" charset="-122"/>
              </a:defRPr>
            </a:lvl4pPr>
            <a:lvl5pPr>
              <a:defRPr sz="1600" baseline="0">
                <a:latin typeface="Courier New" panose="02070309020205020404" pitchFamily="49" charset="0"/>
                <a:ea typeface="等线" panose="0201060003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547F025-24FD-4029-9F2B-F35B84ECEB43}" type="datetime1">
              <a:rPr lang="zh-CN" altLang="en-US" smtClean="0"/>
              <a:t>2019/3/19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矩形 6"/>
          <p:cNvSpPr/>
          <p:nvPr userDrawn="1"/>
        </p:nvSpPr>
        <p:spPr>
          <a:xfrm>
            <a:off x="628650" y="365126"/>
            <a:ext cx="45719" cy="670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8919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C0A327-ED8C-4A28-8A0D-BE09415D0ACB}" type="datetime1">
              <a:rPr lang="zh-CN" altLang="en-US" smtClean="0"/>
              <a:t>2019/3/19</a:t>
            </a:fld>
            <a:endParaRPr lang="zh-CN" altLang="en-US"/>
          </a:p>
        </p:txBody>
      </p:sp>
      <p:sp>
        <p:nvSpPr>
          <p:cNvPr id="5" name="Footer Placeholder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509267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B3F7864-EB6D-4821-9FEA-9F2C521AC7C5}" type="datetime1">
              <a:rPr lang="zh-CN" altLang="en-US" smtClean="0"/>
              <a:t>2019/3/19</a:t>
            </a:fld>
            <a:endParaRPr lang="zh-CN" altLang="en-US"/>
          </a:p>
        </p:txBody>
      </p:sp>
      <p:sp>
        <p:nvSpPr>
          <p:cNvPr id="6" name="Footer Placeholder 5"/>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00473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5D72D05-FC11-4EFC-A216-B9120B3EFB33}" type="datetime1">
              <a:rPr lang="zh-CN" altLang="en-US" smtClean="0"/>
              <a:t>2019/3/19</a:t>
            </a:fld>
            <a:endParaRPr lang="zh-CN" altLang="en-US"/>
          </a:p>
        </p:txBody>
      </p:sp>
      <p:sp>
        <p:nvSpPr>
          <p:cNvPr id="8" name="Footer Placeholder 7"/>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29376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528F14-F1BA-4CB4-923A-AEC5519A20A1}" type="datetime1">
              <a:rPr lang="zh-CN" altLang="en-US" smtClean="0"/>
              <a:t>2019/3/19</a:t>
            </a:fld>
            <a:endParaRPr lang="zh-CN" altLang="en-US"/>
          </a:p>
        </p:txBody>
      </p:sp>
      <p:sp>
        <p:nvSpPr>
          <p:cNvPr id="4" name="Footer Placeholder 3"/>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87390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10EE7D-302D-4A67-9F20-002ED2E53CA0}" type="datetime1">
              <a:rPr lang="zh-CN" altLang="en-US" smtClean="0"/>
              <a:t>2019/3/19</a:t>
            </a:fld>
            <a:endParaRPr lang="zh-CN" altLang="en-US"/>
          </a:p>
        </p:txBody>
      </p:sp>
      <p:sp>
        <p:nvSpPr>
          <p:cNvPr id="3" name="Footer Placeholder 2"/>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819944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C549F1F-0934-45BD-9CF8-BB876C95E955}" type="datetime1">
              <a:rPr lang="zh-CN" altLang="en-US" smtClean="0"/>
              <a:t>2019/3/19</a:t>
            </a:fld>
            <a:endParaRPr lang="zh-CN" altLang="en-US"/>
          </a:p>
        </p:txBody>
      </p:sp>
      <p:sp>
        <p:nvSpPr>
          <p:cNvPr id="6" name="Footer Placeholder 5"/>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54315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2DD3E2F-5213-4A68-9458-22532BFCD0A7}" type="datetime1">
              <a:rPr lang="zh-CN" altLang="en-US" smtClean="0"/>
              <a:t>2019/3/19</a:t>
            </a:fld>
            <a:endParaRPr lang="zh-CN" altLang="en-US"/>
          </a:p>
        </p:txBody>
      </p:sp>
      <p:sp>
        <p:nvSpPr>
          <p:cNvPr id="6" name="Footer Placeholder 5"/>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92091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BB6FFF-43B6-42E9-9D87-059C3ED0946B}" type="datetime1">
              <a:rPr lang="zh-CN" altLang="en-US" smtClean="0"/>
              <a:t>2019/3/19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4286087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914400" rtl="0" eaLnBrk="1" latinLnBrk="0" hangingPunct="1">
        <a:lnSpc>
          <a:spcPct val="90000"/>
        </a:lnSpc>
        <a:spcBef>
          <a:spcPct val="0"/>
        </a:spcBef>
        <a:buNone/>
        <a:defRPr sz="4400" kern="1200" baseline="0">
          <a:solidFill>
            <a:srgbClr val="30312F"/>
          </a:solidFill>
          <a:latin typeface="Courier New" panose="02070309020205020404" pitchFamily="49" charset="0"/>
          <a:ea typeface="等线"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30312F"/>
          </a:solidFill>
          <a:latin typeface="Courier New" panose="02070309020205020404" pitchFamily="49" charset="0"/>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30312F"/>
          </a:solidFill>
          <a:latin typeface="Courier New" panose="02070309020205020404" pitchFamily="49" charset="0"/>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30312F"/>
          </a:solidFill>
          <a:latin typeface="Courier New" panose="02070309020205020404" pitchFamily="49" charset="0"/>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0312F"/>
          </a:solidFill>
          <a:latin typeface="Courier New" panose="02070309020205020404" pitchFamily="49" charset="0"/>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30312F"/>
          </a:solidFill>
          <a:latin typeface="Courier New" panose="02070309020205020404" pitchFamily="49" charset="0"/>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gif"/><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notesSlide" Target="../notesSlides/notesSlide8.xml"/><Relationship Id="rId16"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baike.baidu.com/view/8079.htm"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1.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4.png"/><Relationship Id="rId7" Type="http://schemas.openxmlformats.org/officeDocument/2006/relationships/image" Target="../media/image11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hyperlink" Target="http://photo.blog.sina.com.cn/showpic.html#blogid=6d04fca50100r66z&amp;url=http://s15.sinaimg.cn/orignal/6d04fca5ta03a7aa11a7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jpeg"/></Relationships>
</file>

<file path=ppt/slides/_rels/slide6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20.png"/><Relationship Id="rId5" Type="http://schemas.openxmlformats.org/officeDocument/2006/relationships/image" Target="../media/image85.png"/><Relationship Id="rId10" Type="http://schemas.openxmlformats.org/officeDocument/2006/relationships/image" Target="../media/image119.png"/><Relationship Id="rId4" Type="http://schemas.openxmlformats.org/officeDocument/2006/relationships/image" Target="../media/image84.png"/><Relationship Id="rId9" Type="http://schemas.openxmlformats.org/officeDocument/2006/relationships/image" Target="../media/image11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5" Type="http://schemas.openxmlformats.org/officeDocument/2006/relationships/image" Target="../media/image124.jpeg"/><Relationship Id="rId4" Type="http://schemas.openxmlformats.org/officeDocument/2006/relationships/image" Target="../media/image12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b"/>
          <a:lstStyle/>
          <a:p>
            <a:r>
              <a:rPr lang="zh-CN" altLang="en-US" dirty="0"/>
              <a:t>数据分析</a:t>
            </a:r>
            <a:r>
              <a:rPr lang="en-US" altLang="zh-CN" dirty="0"/>
              <a:t>—R</a:t>
            </a:r>
            <a:endParaRPr lang="zh-CN" altLang="en-US" dirty="0"/>
          </a:p>
        </p:txBody>
      </p:sp>
      <p:sp>
        <p:nvSpPr>
          <p:cNvPr id="5" name="副标题 4">
            <a:extLst>
              <a:ext uri="{FF2B5EF4-FFF2-40B4-BE49-F238E27FC236}">
                <a16:creationId xmlns:a16="http://schemas.microsoft.com/office/drawing/2014/main" id="{85A097E0-F6A4-4370-9BBF-397D16BCFCDF}"/>
              </a:ext>
            </a:extLst>
          </p:cNvPr>
          <p:cNvSpPr>
            <a:spLocks noGrp="1"/>
          </p:cNvSpPr>
          <p:nvPr>
            <p:ph type="subTitle" idx="1"/>
          </p:nvPr>
        </p:nvSpPr>
        <p:spPr/>
        <p:txBody>
          <a:bodyPr/>
          <a:lstStyle/>
          <a:p>
            <a:r>
              <a:rPr lang="en-US" altLang="zh-CN" dirty="0"/>
              <a:t>zhaijf@cass.org.cn</a:t>
            </a:r>
            <a:endParaRPr lang="zh-CN" altLang="en-US" dirty="0"/>
          </a:p>
        </p:txBody>
      </p:sp>
    </p:spTree>
    <p:extLst>
      <p:ext uri="{BB962C8B-B14F-4D97-AF65-F5344CB8AC3E}">
        <p14:creationId xmlns:p14="http://schemas.microsoft.com/office/powerpoint/2010/main" val="242746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a:t>目录</a:t>
            </a:r>
          </a:p>
        </p:txBody>
      </p:sp>
      <p:sp>
        <p:nvSpPr>
          <p:cNvPr id="2" name="内容占位符 1"/>
          <p:cNvSpPr>
            <a:spLocks noGrp="1"/>
          </p:cNvSpPr>
          <p:nvPr>
            <p:ph idx="1"/>
          </p:nvPr>
        </p:nvSpPr>
        <p:spPr/>
        <p:txBody>
          <a:bodyPr/>
          <a:lstStyle/>
          <a:p>
            <a:endParaRPr lang="en-US" altLang="zh-CN" dirty="0">
              <a:solidFill>
                <a:schemeClr val="bg1">
                  <a:lumMod val="75000"/>
                </a:schemeClr>
              </a:solidFill>
              <a:latin typeface="幼圆" panose="02010509060101010101" pitchFamily="49" charset="-122"/>
            </a:endParaRPr>
          </a:p>
          <a:p>
            <a:r>
              <a:rPr lang="zh-CN" altLang="en-US" dirty="0">
                <a:latin typeface="幼圆" panose="02010509060101010101" pitchFamily="49" charset="-122"/>
              </a:rPr>
              <a:t>大数据的来源</a:t>
            </a:r>
          </a:p>
          <a:p>
            <a:r>
              <a:rPr lang="zh-CN" altLang="en-US" dirty="0">
                <a:solidFill>
                  <a:schemeClr val="bg1">
                    <a:lumMod val="50000"/>
                  </a:schemeClr>
                </a:solidFill>
                <a:latin typeface="幼圆" panose="02010509060101010101" pitchFamily="49" charset="-122"/>
              </a:rPr>
              <a:t>什么是大数据</a:t>
            </a:r>
          </a:p>
          <a:p>
            <a:r>
              <a:rPr lang="zh-CN" altLang="en-US" dirty="0">
                <a:solidFill>
                  <a:schemeClr val="bg1">
                    <a:lumMod val="50000"/>
                  </a:schemeClr>
                </a:solidFill>
                <a:latin typeface="幼圆" panose="02010509060101010101" pitchFamily="49" charset="-122"/>
              </a:rPr>
              <a:t>成功案例</a:t>
            </a:r>
            <a:endParaRPr lang="en-US" altLang="zh-CN" dirty="0">
              <a:solidFill>
                <a:schemeClr val="bg1">
                  <a:lumMod val="50000"/>
                </a:schemeClr>
              </a:solidFill>
              <a:latin typeface="幼圆" panose="02010509060101010101" pitchFamily="49" charset="-122"/>
            </a:endParaRPr>
          </a:p>
          <a:p>
            <a:r>
              <a:rPr lang="zh-CN" altLang="en-US" dirty="0">
                <a:solidFill>
                  <a:schemeClr val="bg1">
                    <a:lumMod val="50000"/>
                  </a:schemeClr>
                </a:solidFill>
              </a:rPr>
              <a:t>大数据的相关技术</a:t>
            </a:r>
            <a:endParaRPr lang="zh-CN" altLang="en-US" dirty="0">
              <a:solidFill>
                <a:schemeClr val="bg1">
                  <a:lumMod val="50000"/>
                </a:schemeClr>
              </a:solidFill>
              <a:latin typeface="幼圆" panose="02010509060101010101" pitchFamily="49" charset="-122"/>
            </a:endParaRPr>
          </a:p>
          <a:p>
            <a:endParaRPr lang="zh-CN" altLang="en-US" dirty="0"/>
          </a:p>
        </p:txBody>
      </p:sp>
    </p:spTree>
    <p:extLst>
      <p:ext uri="{BB962C8B-B14F-4D97-AF65-F5344CB8AC3E}">
        <p14:creationId xmlns:p14="http://schemas.microsoft.com/office/powerpoint/2010/main" val="230725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数据本质是生产资料和资产</a:t>
            </a:r>
            <a:endParaRPr lang="en-US" altLang="en-US" dirty="0">
              <a:latin typeface="黑体" pitchFamily="49" charset="-122"/>
              <a:ea typeface="黑体" pitchFamily="49" charset="-122"/>
            </a:endParaRPr>
          </a:p>
        </p:txBody>
      </p:sp>
      <p:grpSp>
        <p:nvGrpSpPr>
          <p:cNvPr id="2" name="组合 1"/>
          <p:cNvGrpSpPr/>
          <p:nvPr/>
        </p:nvGrpSpPr>
        <p:grpSpPr>
          <a:xfrm>
            <a:off x="395537" y="1124744"/>
            <a:ext cx="1260001" cy="2388659"/>
            <a:chOff x="315279" y="951710"/>
            <a:chExt cx="1260001" cy="1791494"/>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68" r="3068"/>
            <a:stretch/>
          </p:blipFill>
          <p:spPr bwMode="auto">
            <a:xfrm>
              <a:off x="315279"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p:nvPr/>
        </p:nvGrpSpPr>
        <p:grpSpPr>
          <a:xfrm>
            <a:off x="395537" y="3609413"/>
            <a:ext cx="1260000" cy="2388659"/>
            <a:chOff x="1827447" y="951710"/>
            <a:chExt cx="1260000" cy="1791494"/>
          </a:xfrm>
        </p:grpSpPr>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 r="2265"/>
            <a:stretch/>
          </p:blipFill>
          <p:spPr bwMode="auto">
            <a:xfrm>
              <a:off x="1827447"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p:nvPr/>
        </p:nvGrpSpPr>
        <p:grpSpPr>
          <a:xfrm>
            <a:off x="1763688" y="3609413"/>
            <a:ext cx="1269330" cy="2388659"/>
            <a:chOff x="3339615" y="960416"/>
            <a:chExt cx="1269330" cy="1791494"/>
          </a:xfrm>
        </p:grpSpPr>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6" r="2876"/>
            <a:stretch/>
          </p:blipFill>
          <p:spPr bwMode="auto">
            <a:xfrm>
              <a:off x="3339615" y="960416"/>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317831" y="2484469"/>
            <a:ext cx="2020405" cy="1889061"/>
          </a:xfrm>
          <a:prstGeom prst="rightArrow">
            <a:avLst>
              <a:gd name="adj1" fmla="val 50000"/>
              <a:gd name="adj2" fmla="val 49985"/>
            </a:avLst>
          </a:prstGeom>
          <a:solidFill>
            <a:schemeClr val="accent1"/>
          </a:solidFill>
          <a:ln w="9525" algn="ctr">
            <a:noFill/>
            <a:miter lim="800000"/>
            <a:headEnd/>
            <a:tailEnd/>
          </a:ln>
        </p:spPr>
        <p:txBody>
          <a:bodyPr lIns="109833" tIns="0" rIns="0" bIns="54916" anchor="ctr"/>
          <a:lstStyle/>
          <a:p>
            <a:pPr algn="ctr" defTabSz="822797">
              <a:defRPr/>
            </a:pPr>
            <a:r>
              <a:rPr lang="zh-CN" altLang="en-US" dirty="0">
                <a:solidFill>
                  <a:srgbClr val="FF0000"/>
                </a:solidFill>
                <a:latin typeface="微软雅黑" pitchFamily="34" charset="-122"/>
                <a:ea typeface="微软雅黑" pitchFamily="34" charset="-122"/>
              </a:rPr>
              <a:t>不可再生资源</a:t>
            </a:r>
            <a:r>
              <a:rPr lang="en-US" dirty="0">
                <a:solidFill>
                  <a:srgbClr val="FF0000"/>
                </a:solidFill>
                <a:latin typeface="微软雅黑" pitchFamily="34" charset="-122"/>
                <a:ea typeface="微软雅黑" pitchFamily="34" charset="-122"/>
              </a:rPr>
              <a:t>VS</a:t>
            </a:r>
            <a:r>
              <a:rPr lang="zh-CN" altLang="en-US" dirty="0">
                <a:solidFill>
                  <a:srgbClr val="FF0000"/>
                </a:solidFill>
                <a:latin typeface="微软雅黑" pitchFamily="34" charset="-122"/>
                <a:ea typeface="微软雅黑" pitchFamily="34" charset="-122"/>
              </a:rPr>
              <a:t>数据</a:t>
            </a:r>
            <a:endParaRPr lang="en-US" dirty="0">
              <a:solidFill>
                <a:srgbClr val="FF0000"/>
              </a:solidFill>
              <a:latin typeface="微软雅黑" pitchFamily="34" charset="-122"/>
              <a:ea typeface="微软雅黑" pitchFamily="34" charset="-122"/>
            </a:endParaRPr>
          </a:p>
        </p:txBody>
      </p:sp>
      <p:grpSp>
        <p:nvGrpSpPr>
          <p:cNvPr id="5" name="组合 11"/>
          <p:cNvGrpSpPr/>
          <p:nvPr/>
        </p:nvGrpSpPr>
        <p:grpSpPr>
          <a:xfrm>
            <a:off x="5628322" y="1124744"/>
            <a:ext cx="3115707" cy="5065349"/>
            <a:chOff x="5548064" y="771550"/>
            <a:chExt cx="3115707" cy="3799012"/>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2122" y="2679649"/>
              <a:ext cx="3107590" cy="18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5548064" y="771550"/>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a:solidFill>
                    <a:srgbClr val="FFFFFF">
                      <a:alpha val="98824"/>
                    </a:srgbClr>
                  </a:solidFill>
                  <a:latin typeface="微软雅黑" pitchFamily="34" charset="-122"/>
                  <a:ea typeface="微软雅黑" pitchFamily="34" charset="-122"/>
                  <a:cs typeface="Segoe UI" pitchFamily="34" charset="0"/>
                </a:rPr>
                <a:t>3</a:t>
              </a:r>
              <a:r>
                <a:rPr lang="zh-CN" altLang="en-US" sz="1400" dirty="0">
                  <a:solidFill>
                    <a:srgbClr val="FFFFFF">
                      <a:alpha val="98824"/>
                    </a:srgbClr>
                  </a:solidFill>
                  <a:latin typeface="微软雅黑" pitchFamily="34" charset="-122"/>
                  <a:ea typeface="微软雅黑" pitchFamily="34" charset="-122"/>
                  <a:cs typeface="Segoe UI" pitchFamily="34" charset="0"/>
                </a:rPr>
                <a:t>年数据总量被以往</a:t>
              </a:r>
              <a:r>
                <a:rPr lang="en-US" altLang="zh-CN" sz="1400" b="1" dirty="0">
                  <a:solidFill>
                    <a:srgbClr val="FFFFFF">
                      <a:alpha val="98824"/>
                    </a:srgbClr>
                  </a:solidFill>
                  <a:latin typeface="微软雅黑" pitchFamily="34" charset="-122"/>
                  <a:ea typeface="微软雅黑" pitchFamily="34" charset="-122"/>
                  <a:cs typeface="Segoe UI" pitchFamily="34" charset="0"/>
                </a:rPr>
                <a:t>4</a:t>
              </a:r>
              <a:r>
                <a:rPr lang="zh-CN" altLang="en-US" sz="1400" dirty="0">
                  <a:solidFill>
                    <a:srgbClr val="FFFFFF">
                      <a:alpha val="98824"/>
                    </a:srgbClr>
                  </a:solidFill>
                  <a:latin typeface="微软雅黑" pitchFamily="34" charset="-122"/>
                  <a:ea typeface="微软雅黑" pitchFamily="34" charset="-122"/>
                  <a:cs typeface="Segoe UI" pitchFamily="34" charset="0"/>
                </a:rPr>
                <a:t>万年还多</a:t>
              </a:r>
            </a:p>
          </p:txBody>
        </p:sp>
        <p:sp>
          <p:nvSpPr>
            <p:cNvPr id="50" name="矩形 49"/>
            <p:cNvSpPr/>
            <p:nvPr/>
          </p:nvSpPr>
          <p:spPr bwMode="auto">
            <a:xfrm>
              <a:off x="5552122" y="1419622"/>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400" dirty="0">
                  <a:solidFill>
                    <a:srgbClr val="FFFFFF">
                      <a:alpha val="98824"/>
                    </a:srgbClr>
                  </a:solidFill>
                  <a:latin typeface="微软雅黑" pitchFamily="34" charset="-122"/>
                  <a:ea typeface="微软雅黑" pitchFamily="34" charset="-122"/>
                  <a:cs typeface="Segoe UI" pitchFamily="34" charset="0"/>
                </a:rPr>
                <a:t>2013</a:t>
              </a:r>
              <a:r>
                <a:rPr lang="zh-CN" altLang="en-US" sz="1400" dirty="0">
                  <a:solidFill>
                    <a:srgbClr val="FFFFFF">
                      <a:alpha val="98824"/>
                    </a:srgbClr>
                  </a:solidFill>
                  <a:latin typeface="微软雅黑" pitchFamily="34" charset="-122"/>
                  <a:ea typeface="微软雅黑" pitchFamily="34" charset="-122"/>
                  <a:cs typeface="Segoe UI" pitchFamily="34" charset="0"/>
                </a:rPr>
                <a:t>年</a:t>
              </a:r>
              <a:r>
                <a:rPr lang="en-US" altLang="zh-CN" sz="1400" dirty="0">
                  <a:solidFill>
                    <a:srgbClr val="FFFFFF">
                      <a:alpha val="98824"/>
                    </a:srgbClr>
                  </a:solidFill>
                  <a:latin typeface="微软雅黑" pitchFamily="34" charset="-122"/>
                  <a:ea typeface="微软雅黑" pitchFamily="34" charset="-122"/>
                  <a:cs typeface="Segoe UI" pitchFamily="34" charset="0"/>
                </a:rPr>
                <a:t>,10</a:t>
              </a:r>
              <a:r>
                <a:rPr lang="zh-CN" altLang="en-US" sz="1400" dirty="0">
                  <a:solidFill>
                    <a:srgbClr val="FFFFFF">
                      <a:alpha val="98824"/>
                    </a:srgbClr>
                  </a:solidFill>
                  <a:latin typeface="微软雅黑" pitchFamily="34" charset="-122"/>
                  <a:ea typeface="微软雅黑" pitchFamily="34" charset="-122"/>
                  <a:cs typeface="Segoe UI" pitchFamily="34" charset="0"/>
                </a:rPr>
                <a:t>分钟的信息总量将达</a:t>
              </a:r>
              <a:r>
                <a:rPr lang="en-US" altLang="zh-CN" sz="1400" dirty="0">
                  <a:solidFill>
                    <a:srgbClr val="FFFFFF">
                      <a:alpha val="98824"/>
                    </a:srgbClr>
                  </a:solidFill>
                  <a:latin typeface="微软雅黑" pitchFamily="34" charset="-122"/>
                  <a:ea typeface="微软雅黑" pitchFamily="34" charset="-122"/>
                  <a:cs typeface="Segoe UI" pitchFamily="34" charset="0"/>
                </a:rPr>
                <a:t>1.8ZB</a:t>
              </a:r>
              <a:endParaRPr lang="zh-CN" altLang="en-US" sz="1400" dirty="0">
                <a:solidFill>
                  <a:srgbClr val="FFFFFF">
                    <a:alpha val="98824"/>
                  </a:srgbClr>
                </a:solidFill>
                <a:latin typeface="微软雅黑" pitchFamily="34" charset="-122"/>
                <a:ea typeface="微软雅黑" pitchFamily="34" charset="-122"/>
                <a:cs typeface="Segoe UI" pitchFamily="34" charset="0"/>
              </a:endParaRPr>
            </a:p>
          </p:txBody>
        </p:sp>
        <p:sp>
          <p:nvSpPr>
            <p:cNvPr id="51" name="矩形 50"/>
            <p:cNvSpPr/>
            <p:nvPr/>
          </p:nvSpPr>
          <p:spPr bwMode="auto">
            <a:xfrm>
              <a:off x="5552121" y="206769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a:solidFill>
                    <a:srgbClr val="FFFFFF">
                      <a:alpha val="98824"/>
                    </a:srgbClr>
                  </a:solidFill>
                  <a:latin typeface="微软雅黑" pitchFamily="34" charset="-122"/>
                  <a:ea typeface="微软雅黑" pitchFamily="34" charset="-122"/>
                  <a:cs typeface="Segoe UI" pitchFamily="34" charset="0"/>
                </a:rPr>
                <a:t>2010</a:t>
              </a:r>
              <a:r>
                <a:rPr lang="zh-CN" altLang="en-US" sz="1200" dirty="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a:solidFill>
                    <a:srgbClr val="FFFFFF">
                      <a:alpha val="98824"/>
                    </a:srgbClr>
                  </a:solidFill>
                  <a:latin typeface="微软雅黑" pitchFamily="34" charset="-122"/>
                  <a:ea typeface="微软雅黑" pitchFamily="34" charset="-122"/>
                  <a:cs typeface="Segoe UI" pitchFamily="34" charset="0"/>
                </a:rPr>
                <a:t>1.2ZB</a:t>
              </a:r>
              <a:r>
                <a:rPr lang="zh-CN" altLang="en-US" sz="1200" dirty="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a:solidFill>
                    <a:srgbClr val="FFFFFF">
                      <a:alpha val="98824"/>
                    </a:srgbClr>
                  </a:solidFill>
                  <a:latin typeface="微软雅黑" pitchFamily="34" charset="-122"/>
                  <a:ea typeface="微软雅黑" pitchFamily="34" charset="-122"/>
                  <a:cs typeface="Segoe UI" pitchFamily="34" charset="0"/>
                </a:rPr>
                <a:t>50%</a:t>
              </a:r>
              <a:endParaRPr lang="zh-CN" altLang="en-US" sz="1200" dirty="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p:nvPr/>
        </p:nvSpPr>
        <p:spPr>
          <a:xfrm>
            <a:off x="1728719" y="1548070"/>
            <a:ext cx="3888028" cy="84946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600" dirty="0">
                <a:solidFill>
                  <a:srgbClr val="30312F">
                    <a:alpha val="99000"/>
                  </a:srgbClr>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Tree>
    <p:extLst>
      <p:ext uri="{BB962C8B-B14F-4D97-AF65-F5344CB8AC3E}">
        <p14:creationId xmlns:p14="http://schemas.microsoft.com/office/powerpoint/2010/main" val="32070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8104" y="-6822"/>
            <a:ext cx="3733808" cy="4526595"/>
          </a:xfrm>
          <a:prstGeom prst="rect">
            <a:avLst/>
          </a:prstGeom>
        </p:spPr>
      </p:pic>
      <p:grpSp>
        <p:nvGrpSpPr>
          <p:cNvPr id="2" name="Group 28"/>
          <p:cNvGrpSpPr/>
          <p:nvPr/>
        </p:nvGrpSpPr>
        <p:grpSpPr>
          <a:xfrm rot="1212229">
            <a:off x="6479042" y="1153648"/>
            <a:ext cx="2579347" cy="1437680"/>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31" name="Picture 2" descr="C:\Users\adi\Desktop\Old_Camer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0980" y="4930111"/>
              <a:ext cx="2571312" cy="1419889"/>
            </a:xfrm>
            <a:prstGeom prst="rect">
              <a:avLst/>
            </a:prstGeom>
            <a:noFill/>
            <a:ln>
              <a:noFill/>
            </a:ln>
            <a:effectLst/>
          </p:spPr>
        </p:pic>
        <p:pic>
          <p:nvPicPr>
            <p:cNvPr id="32" name="Picture 2" descr="C:\Users\adi\Desktop\Old_Camer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7891471" y="2716011"/>
            <a:ext cx="1398890" cy="139852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096504">
            <a:off x="4860391" y="3554729"/>
            <a:ext cx="1608303" cy="1771651"/>
          </a:xfrm>
          <a:prstGeom prst="rect">
            <a:avLst/>
          </a:prstGeom>
        </p:spPr>
      </p:pic>
      <p:pic>
        <p:nvPicPr>
          <p:cNvPr id="7" name="Picture 9" descr="C:\Users\roslyn.ADI\Desktop\DVD_ART35\Artwork_Imagery\Hardware Photos\OEM HW\Storage devices\HP USB Flash memory drive.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5040977" y="1195537"/>
            <a:ext cx="1282163" cy="1832731"/>
          </a:xfrm>
          <a:prstGeom prst="rect">
            <a:avLst/>
          </a:prstGeom>
          <a:noFill/>
        </p:spPr>
      </p:pic>
      <p:pic>
        <p:nvPicPr>
          <p:cNvPr id="6" name="Picture 5" descr="HP_Camera.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35315" y="1832389"/>
            <a:ext cx="1124013" cy="1138591"/>
          </a:xfrm>
          <a:prstGeom prst="rect">
            <a:avLst/>
          </a:prstGeom>
        </p:spPr>
      </p:pic>
      <p:pic>
        <p:nvPicPr>
          <p:cNvPr id="56" name="Picture 9" descr="C:\Users\roslyn.ADI\Desktop\DVD_ART35\Artwork_Imagery\Hardware Photos\OEM HW\Storage devices\HP USB Flash memory drive.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7740352" y="375810"/>
            <a:ext cx="1403648" cy="1639455"/>
          </a:xfrm>
          <a:prstGeom prst="rect">
            <a:avLst/>
          </a:prstGeom>
          <a:noFill/>
        </p:spPr>
      </p:pic>
      <p:pic>
        <p:nvPicPr>
          <p:cNvPr id="61" name="Picture 60" descr="facebook.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45701">
            <a:off x="6581705" y="2214344"/>
            <a:ext cx="1780211" cy="892699"/>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5649595" y="1666814"/>
            <a:ext cx="1357280" cy="1706439"/>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cstate="print"/>
          <a:stretch>
            <a:fillRect/>
          </a:stretch>
        </p:blipFill>
        <p:spPr>
          <a:xfrm rot="407817">
            <a:off x="4512302" y="2965089"/>
            <a:ext cx="1428944" cy="1866667"/>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cstate="print"/>
          <a:stretch>
            <a:fillRect/>
          </a:stretch>
        </p:blipFill>
        <p:spPr>
          <a:xfrm rot="20966772">
            <a:off x="4849396" y="2553927"/>
            <a:ext cx="1513056" cy="549279"/>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a:xfrm rot="21292871">
            <a:off x="5122673" y="2906059"/>
            <a:ext cx="3210896" cy="1665352"/>
          </a:xfrm>
          <a:prstGeom prst="rect">
            <a:avLst/>
          </a:prstGeom>
        </p:spPr>
      </p:pic>
      <p:pic>
        <p:nvPicPr>
          <p:cNvPr id="70" name="Picture 69" descr="msnmessenger copy.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258742">
            <a:off x="5982347" y="3839389"/>
            <a:ext cx="2090202" cy="2587811"/>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1118497">
            <a:off x="7600548" y="3550489"/>
            <a:ext cx="1051358" cy="1391592"/>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831391">
            <a:off x="4687111" y="4975866"/>
            <a:ext cx="2344432" cy="3137449"/>
          </a:xfrm>
          <a:prstGeom prst="rect">
            <a:avLst/>
          </a:prstGeom>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rot="743932">
            <a:off x="6013845" y="4912445"/>
            <a:ext cx="2062137" cy="2567507"/>
          </a:xfrm>
          <a:prstGeom prst="rect">
            <a:avLst/>
          </a:prstGeom>
          <a:noFill/>
        </p:spPr>
      </p:pic>
      <p:pic>
        <p:nvPicPr>
          <p:cNvPr id="28" name="Picture 27" descr="msn hotmail logo.png"/>
          <p:cNvPicPr>
            <a:picLocks noChangeAspect="1"/>
          </p:cNvPicPr>
          <p:nvPr/>
        </p:nvPicPr>
        <p:blipFill>
          <a:blip r:embed="rId20" cstate="print"/>
          <a:stretch>
            <a:fillRect/>
          </a:stretch>
        </p:blipFill>
        <p:spPr>
          <a:xfrm rot="20356202">
            <a:off x="7292774" y="4062432"/>
            <a:ext cx="2543728" cy="2795568"/>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20627524">
            <a:off x="7653750" y="5228434"/>
            <a:ext cx="1657006" cy="2397319"/>
          </a:xfrm>
          <a:prstGeom prst="rect">
            <a:avLst/>
          </a:prstGeom>
          <a:noFill/>
          <a:effectLst>
            <a:outerShdw blurRad="50800" dist="38100" dir="2700000" algn="tl" rotWithShape="0">
              <a:prstClr val="black">
                <a:alpha val="40000"/>
              </a:prstClr>
            </a:outerShdw>
          </a:effectLst>
        </p:spPr>
      </p:pic>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数据爆炸式增长（每分钟</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a:solidFill>
                    <a:schemeClr val="tx1">
                      <a:alpha val="99000"/>
                    </a:schemeClr>
                  </a:solidFill>
                  <a:latin typeface="微软雅黑" pitchFamily="34" charset="-122"/>
                  <a:ea typeface="微软雅黑" pitchFamily="34" charset="-122"/>
                  <a:cs typeface="Segoe UI" pitchFamily="34" charset="0"/>
                </a:rPr>
                <a:t>Twitter</a:t>
              </a:r>
              <a:r>
                <a:rPr lang="zh-CN" altLang="en-US" sz="1600" dirty="0">
                  <a:solidFill>
                    <a:schemeClr val="tx1">
                      <a:alpha val="99000"/>
                    </a:schemeClr>
                  </a:solidFill>
                  <a:latin typeface="微软雅黑" pitchFamily="34" charset="-122"/>
                  <a:ea typeface="微软雅黑" pitchFamily="34" charset="-122"/>
                  <a:cs typeface="Segoe UI" pitchFamily="34" charset="0"/>
                </a:rPr>
                <a:t>上发布</a:t>
              </a:r>
              <a:r>
                <a:rPr lang="en-US" altLang="zh-CN" sz="1600" b="1" dirty="0">
                  <a:solidFill>
                    <a:schemeClr val="tx1">
                      <a:alpha val="99000"/>
                    </a:schemeClr>
                  </a:solidFill>
                  <a:latin typeface="微软雅黑" pitchFamily="34" charset="-122"/>
                  <a:ea typeface="微软雅黑" pitchFamily="34" charset="-122"/>
                  <a:cs typeface="Segoe UI" pitchFamily="34" charset="0"/>
                </a:rPr>
                <a:t>98000+</a:t>
              </a:r>
              <a:r>
                <a:rPr lang="zh-CN" altLang="en-US" sz="1600" dirty="0">
                  <a:solidFill>
                    <a:schemeClr val="tx1">
                      <a:alpha val="99000"/>
                    </a:schemeClr>
                  </a:solidFill>
                  <a:latin typeface="微软雅黑" pitchFamily="34" charset="-122"/>
                  <a:ea typeface="微软雅黑" pitchFamily="34" charset="-122"/>
                  <a:cs typeface="Segoe UI" pitchFamily="34" charset="0"/>
                </a:rPr>
                <a:t>新微博</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b="1" dirty="0">
                  <a:solidFill>
                    <a:schemeClr val="tx1">
                      <a:alpha val="99000"/>
                    </a:schemeClr>
                  </a:solidFill>
                  <a:latin typeface="微软雅黑" pitchFamily="34" charset="-122"/>
                  <a:ea typeface="微软雅黑" pitchFamily="34" charset="-122"/>
                  <a:cs typeface="Segoe UI" pitchFamily="34" charset="0"/>
                </a:rPr>
                <a:t>13000+</a:t>
              </a:r>
              <a:r>
                <a:rPr lang="zh-CN" altLang="en-US" sz="1600" dirty="0">
                  <a:solidFill>
                    <a:schemeClr val="tx1">
                      <a:alpha val="99000"/>
                    </a:schemeClr>
                  </a:solidFill>
                  <a:latin typeface="微软雅黑" pitchFamily="34" charset="-122"/>
                  <a:ea typeface="微软雅黑" pitchFamily="34" charset="-122"/>
                  <a:cs typeface="Segoe UI" pitchFamily="34" charset="0"/>
                </a:rPr>
                <a:t>个</a:t>
              </a:r>
              <a:r>
                <a:rPr lang="en-US" altLang="zh-CN" sz="1600" dirty="0">
                  <a:solidFill>
                    <a:schemeClr val="tx1">
                      <a:alpha val="99000"/>
                    </a:schemeClr>
                  </a:solidFill>
                  <a:latin typeface="微软雅黑" pitchFamily="34" charset="-122"/>
                  <a:ea typeface="微软雅黑" pitchFamily="34" charset="-122"/>
                  <a:cs typeface="Segoe UI" pitchFamily="34" charset="0"/>
                </a:rPr>
                <a:t>iPhone</a:t>
              </a:r>
            </a:p>
            <a:p>
              <a:pPr algn="ctr" defTabSz="685637" fontAlgn="base">
                <a:spcBef>
                  <a:spcPct val="0"/>
                </a:spcBef>
                <a:spcAft>
                  <a:spcPct val="0"/>
                </a:spcAft>
              </a:pPr>
              <a:r>
                <a:rPr lang="zh-CN" altLang="en-US" sz="1600" dirty="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a:solidFill>
                    <a:schemeClr val="tx1">
                      <a:alpha val="99000"/>
                    </a:schemeClr>
                  </a:solidFill>
                  <a:latin typeface="微软雅黑" pitchFamily="34" charset="-122"/>
                  <a:ea typeface="微软雅黑" pitchFamily="34" charset="-122"/>
                  <a:cs typeface="Segoe UI" pitchFamily="34" charset="0"/>
                </a:rPr>
                <a:t>Skype</a:t>
              </a:r>
              <a:r>
                <a:rPr lang="zh-CN" altLang="en-US" sz="1600" dirty="0">
                  <a:solidFill>
                    <a:schemeClr val="tx1">
                      <a:alpha val="99000"/>
                    </a:schemeClr>
                  </a:solidFill>
                  <a:latin typeface="微软雅黑" pitchFamily="34" charset="-122"/>
                  <a:ea typeface="微软雅黑" pitchFamily="34" charset="-122"/>
                  <a:cs typeface="Segoe UI" pitchFamily="34" charset="0"/>
                </a:rPr>
                <a:t>上</a:t>
              </a:r>
              <a:endParaRPr lang="en-US" altLang="zh-CN" sz="1600" dirty="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b="1" dirty="0">
                  <a:solidFill>
                    <a:schemeClr val="tx1">
                      <a:alpha val="99000"/>
                    </a:schemeClr>
                  </a:solidFill>
                  <a:latin typeface="微软雅黑" pitchFamily="34" charset="-122"/>
                  <a:ea typeface="微软雅黑" pitchFamily="34" charset="-122"/>
                  <a:cs typeface="Segoe UI" pitchFamily="34" charset="0"/>
                </a:rPr>
                <a:t>37</a:t>
              </a:r>
              <a:r>
                <a:rPr lang="zh-CN" altLang="en-US" sz="1600" b="1" dirty="0">
                  <a:solidFill>
                    <a:schemeClr val="tx1">
                      <a:alpha val="99000"/>
                    </a:schemeClr>
                  </a:solidFill>
                  <a:latin typeface="微软雅黑" pitchFamily="34" charset="-122"/>
                  <a:ea typeface="微软雅黑" pitchFamily="34" charset="-122"/>
                  <a:cs typeface="Segoe UI" pitchFamily="34" charset="0"/>
                </a:rPr>
                <a:t>万</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a:solidFill>
                    <a:schemeClr val="tx1">
                      <a:alpha val="99000"/>
                    </a:schemeClr>
                  </a:solidFill>
                  <a:latin typeface="微软雅黑" pitchFamily="34" charset="-122"/>
                  <a:ea typeface="微软雅黑" pitchFamily="34" charset="-122"/>
                  <a:cs typeface="Segoe UI" pitchFamily="34" charset="0"/>
                </a:rPr>
                <a:t>上传</a:t>
              </a:r>
              <a:r>
                <a:rPr lang="en-US" altLang="zh-CN" sz="1600" b="1" dirty="0">
                  <a:solidFill>
                    <a:schemeClr val="tx1">
                      <a:alpha val="99000"/>
                    </a:schemeClr>
                  </a:solidFill>
                  <a:latin typeface="微软雅黑" pitchFamily="34" charset="-122"/>
                  <a:ea typeface="微软雅黑" pitchFamily="34" charset="-122"/>
                  <a:cs typeface="Segoe UI" pitchFamily="34" charset="0"/>
                </a:rPr>
                <a:t>6600</a:t>
              </a:r>
              <a:r>
                <a:rPr lang="zh-CN" altLang="en-US" sz="1600" dirty="0">
                  <a:solidFill>
                    <a:schemeClr val="tx1">
                      <a:alpha val="99000"/>
                    </a:schemeClr>
                  </a:solidFill>
                  <a:latin typeface="微软雅黑" pitchFamily="34" charset="-122"/>
                  <a:ea typeface="微软雅黑" pitchFamily="34" charset="-122"/>
                  <a:cs typeface="Segoe UI" pitchFamily="34" charset="0"/>
                </a:rPr>
                <a:t>张新照片到</a:t>
              </a:r>
              <a:r>
                <a:rPr lang="en-US" altLang="zh-CN" sz="1600" dirty="0" err="1">
                  <a:solidFill>
                    <a:schemeClr val="tx1">
                      <a:alpha val="99000"/>
                    </a:schemeClr>
                  </a:solidFill>
                  <a:latin typeface="微软雅黑" pitchFamily="34" charset="-122"/>
                  <a:ea typeface="微软雅黑" pitchFamily="34" charset="-122"/>
                  <a:cs typeface="Segoe UI" pitchFamily="34" charset="0"/>
                </a:rPr>
                <a:t>flickr</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40" y="2846487"/>
            <a:ext cx="4257045" cy="3390825"/>
            <a:chOff x="170939" y="2242877"/>
            <a:chExt cx="4257045" cy="2745978"/>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a:solidFill>
                    <a:schemeClr val="tx1">
                      <a:alpha val="99000"/>
                    </a:schemeClr>
                  </a:solidFill>
                  <a:latin typeface="微软雅黑" pitchFamily="34" charset="-122"/>
                  <a:ea typeface="微软雅黑" pitchFamily="34" charset="-122"/>
                  <a:cs typeface="Segoe UI" pitchFamily="34" charset="0"/>
                </a:rPr>
                <a:t>1.68</a:t>
              </a:r>
              <a:r>
                <a:rPr lang="zh-CN" altLang="en-US" sz="1600" b="1" dirty="0">
                  <a:solidFill>
                    <a:schemeClr val="tx1">
                      <a:alpha val="99000"/>
                    </a:schemeClr>
                  </a:solidFill>
                  <a:latin typeface="微软雅黑" pitchFamily="34" charset="-122"/>
                  <a:ea typeface="微软雅黑" pitchFamily="34" charset="-122"/>
                  <a:cs typeface="Segoe UI" pitchFamily="34" charset="0"/>
                </a:rPr>
                <a:t>亿</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条</a:t>
              </a:r>
              <a:r>
                <a:rPr lang="en-US" altLang="zh-CN" sz="1600" dirty="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170939" y="3651870"/>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a:solidFill>
                    <a:schemeClr val="tx1">
                      <a:alpha val="99000"/>
                    </a:schemeClr>
                  </a:solidFill>
                  <a:latin typeface="微软雅黑" pitchFamily="34" charset="-122"/>
                  <a:ea typeface="微软雅黑" pitchFamily="34" charset="-122"/>
                  <a:cs typeface="Segoe UI" pitchFamily="34" charset="0"/>
                </a:rPr>
                <a:t>YouTube</a:t>
              </a:r>
              <a:r>
                <a:rPr lang="zh-CN" altLang="en-US" sz="1600" dirty="0">
                  <a:solidFill>
                    <a:schemeClr val="tx1">
                      <a:alpha val="99000"/>
                    </a:schemeClr>
                  </a:solidFill>
                  <a:latin typeface="微软雅黑" pitchFamily="34" charset="-122"/>
                  <a:ea typeface="微软雅黑" pitchFamily="34" charset="-122"/>
                  <a:cs typeface="Segoe UI" pitchFamily="34" charset="0"/>
                </a:rPr>
                <a:t>上上传</a:t>
              </a:r>
              <a:r>
                <a:rPr lang="en-US" altLang="zh-CN" sz="1600" b="1" dirty="0">
                  <a:solidFill>
                    <a:schemeClr val="tx1">
                      <a:alpha val="99000"/>
                    </a:schemeClr>
                  </a:solidFill>
                  <a:latin typeface="微软雅黑" pitchFamily="34" charset="-122"/>
                  <a:ea typeface="微软雅黑" pitchFamily="34" charset="-122"/>
                  <a:cs typeface="Segoe UI" pitchFamily="34" charset="0"/>
                </a:rPr>
                <a:t>600+</a:t>
              </a:r>
              <a:r>
                <a:rPr lang="zh-CN" altLang="en-US" sz="1600" dirty="0">
                  <a:solidFill>
                    <a:schemeClr val="tx1">
                      <a:alpha val="99000"/>
                    </a:schemeClr>
                  </a:solidFill>
                  <a:latin typeface="微软雅黑" pitchFamily="34" charset="-122"/>
                  <a:ea typeface="微软雅黑" pitchFamily="34" charset="-122"/>
                  <a:cs typeface="Segoe UI" pitchFamily="34" charset="0"/>
                </a:rPr>
                <a:t>新视频</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2" y="3651870"/>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a:solidFill>
                    <a:schemeClr val="tx1">
                      <a:alpha val="99000"/>
                    </a:schemeClr>
                  </a:solidFill>
                  <a:latin typeface="微软雅黑" pitchFamily="34" charset="-122"/>
                  <a:ea typeface="微软雅黑" pitchFamily="34" charset="-122"/>
                  <a:cs typeface="Segoe UI" pitchFamily="34" charset="0"/>
                </a:rPr>
                <a:t>淘宝光棍节</a:t>
              </a:r>
              <a:r>
                <a:rPr lang="en-US" altLang="zh-CN" sz="1600" b="1" dirty="0">
                  <a:solidFill>
                    <a:schemeClr val="tx1">
                      <a:alpha val="99000"/>
                    </a:schemeClr>
                  </a:solidFill>
                  <a:latin typeface="微软雅黑" pitchFamily="34" charset="-122"/>
                  <a:ea typeface="微软雅黑" pitchFamily="34" charset="-122"/>
                  <a:cs typeface="Segoe UI" pitchFamily="34" charset="0"/>
                </a:rPr>
                <a:t>10680+</a:t>
              </a:r>
              <a:r>
                <a:rPr lang="zh-CN" altLang="en-US" sz="1600" dirty="0">
                  <a:solidFill>
                    <a:schemeClr val="tx1">
                      <a:alpha val="99000"/>
                    </a:schemeClr>
                  </a:solidFill>
                  <a:latin typeface="微软雅黑" pitchFamily="34" charset="-122"/>
                  <a:ea typeface="微软雅黑" pitchFamily="34" charset="-122"/>
                  <a:cs typeface="Segoe UI" pitchFamily="34" charset="0"/>
                </a:rPr>
                <a:t>个新订单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a:solidFill>
                    <a:schemeClr val="tx1">
                      <a:alpha val="99000"/>
                    </a:schemeClr>
                  </a:solidFill>
                  <a:latin typeface="微软雅黑" pitchFamily="34" charset="-122"/>
                  <a:ea typeface="微软雅黑" pitchFamily="34" charset="-122"/>
                  <a:cs typeface="Segoe UI" pitchFamily="34" charset="0"/>
                </a:rPr>
                <a:t>Facebook</a:t>
              </a:r>
              <a:r>
                <a:rPr lang="zh-CN" altLang="en-US" sz="1600" dirty="0">
                  <a:solidFill>
                    <a:schemeClr val="tx1">
                      <a:alpha val="99000"/>
                    </a:schemeClr>
                  </a:solidFill>
                  <a:latin typeface="微软雅黑" pitchFamily="34" charset="-122"/>
                  <a:ea typeface="微软雅黑" pitchFamily="34" charset="-122"/>
                  <a:cs typeface="Segoe UI" pitchFamily="34" charset="0"/>
                </a:rPr>
                <a:t>上更新</a:t>
              </a:r>
              <a:r>
                <a:rPr lang="en-US" altLang="zh-CN" sz="1600" b="1" dirty="0">
                  <a:solidFill>
                    <a:schemeClr val="tx1">
                      <a:alpha val="99000"/>
                    </a:schemeClr>
                  </a:solidFill>
                  <a:latin typeface="微软雅黑" pitchFamily="34" charset="-122"/>
                  <a:ea typeface="微软雅黑" pitchFamily="34" charset="-122"/>
                  <a:cs typeface="Segoe UI" pitchFamily="34" charset="0"/>
                </a:rPr>
                <a:t>69.5</a:t>
              </a:r>
              <a:r>
                <a:rPr lang="zh-CN" altLang="en-US" sz="1600" b="1" dirty="0">
                  <a:solidFill>
                    <a:schemeClr val="tx1">
                      <a:alpha val="99000"/>
                    </a:schemeClr>
                  </a:solidFill>
                  <a:latin typeface="微软雅黑" pitchFamily="34" charset="-122"/>
                  <a:ea typeface="微软雅黑" pitchFamily="34" charset="-122"/>
                  <a:cs typeface="Segoe UI" pitchFamily="34" charset="0"/>
                </a:rPr>
                <a:t>万</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条新状态</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307105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a:solidFill>
                    <a:schemeClr val="tx1">
                      <a:alpha val="99000"/>
                    </a:schemeClr>
                  </a:solidFill>
                  <a:latin typeface="微软雅黑" pitchFamily="34" charset="-122"/>
                  <a:ea typeface="微软雅黑" pitchFamily="34" charset="-122"/>
                  <a:cs typeface="Segoe UI" pitchFamily="34" charset="0"/>
                </a:rPr>
                <a:t>12306</a:t>
              </a:r>
              <a:r>
                <a:rPr lang="zh-CN" altLang="en-US" sz="1600" dirty="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a:solidFill>
                  <a:schemeClr val="tx1">
                    <a:alpha val="99000"/>
                  </a:schemeClr>
                </a:solidFill>
                <a:latin typeface="微软雅黑" pitchFamily="34" charset="-122"/>
                <a:ea typeface="微软雅黑" pitchFamily="34" charset="-122"/>
                <a:cs typeface="Segoe UI" pitchFamily="34" charset="0"/>
              </a:endParaRPr>
            </a:p>
            <a:p>
              <a:pPr algn="ctr" defTabSz="685637"/>
              <a:r>
                <a:rPr lang="en-US" sz="1600" b="1" dirty="0">
                  <a:solidFill>
                    <a:schemeClr val="tx1">
                      <a:alpha val="99000"/>
                    </a:schemeClr>
                  </a:solidFill>
                  <a:latin typeface="微软雅黑" pitchFamily="34" charset="-122"/>
                  <a:ea typeface="微软雅黑" pitchFamily="34" charset="-122"/>
                  <a:cs typeface="Segoe UI" pitchFamily="34" charset="0"/>
                </a:rPr>
                <a:t>1840</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97861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t="13301" b="13302"/>
          <a:stretch>
            <a:fillRect/>
          </a:stretch>
        </p:blipFill>
        <p:spPr bwMode="auto">
          <a:xfrm>
            <a:off x="-9526" y="1052736"/>
            <a:ext cx="9153526" cy="5040560"/>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r>
              <a:rPr lang="zh-CN" altLang="en-US" dirty="0"/>
              <a:t>数据资产管理的挑战</a:t>
            </a:r>
          </a:p>
        </p:txBody>
      </p:sp>
    </p:spTree>
    <p:extLst>
      <p:ext uri="{BB962C8B-B14F-4D97-AF65-F5344CB8AC3E}">
        <p14:creationId xmlns:p14="http://schemas.microsoft.com/office/powerpoint/2010/main" val="305324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t="12253" b="12253"/>
          <a:stretch>
            <a:fillRect/>
          </a:stretch>
        </p:blipFill>
        <p:spPr bwMode="auto">
          <a:xfrm>
            <a:off x="-47626" y="1124744"/>
            <a:ext cx="9191626" cy="5184576"/>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r>
              <a:rPr lang="zh-CN" altLang="en-US" dirty="0"/>
              <a:t>数据资产管理的挑战</a:t>
            </a:r>
          </a:p>
        </p:txBody>
      </p:sp>
    </p:spTree>
    <p:extLst>
      <p:ext uri="{BB962C8B-B14F-4D97-AF65-F5344CB8AC3E}">
        <p14:creationId xmlns:p14="http://schemas.microsoft.com/office/powerpoint/2010/main" val="417297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黑体" pitchFamily="49" charset="-122"/>
                <a:ea typeface="黑体" pitchFamily="49" charset="-122"/>
              </a:rPr>
              <a:t>需要</a:t>
            </a:r>
            <a:r>
              <a:rPr lang="zh-TW" altLang="en-US" dirty="0">
                <a:latin typeface="黑体" pitchFamily="49" charset="-122"/>
                <a:ea typeface="黑体" pitchFamily="49" charset="-122"/>
              </a:rPr>
              <a:t>不同</a:t>
            </a:r>
            <a:r>
              <a:rPr lang="en-US" altLang="zh-TW" dirty="0">
                <a:latin typeface="黑体" pitchFamily="49" charset="-122"/>
                <a:ea typeface="黑体" pitchFamily="49" charset="-122"/>
              </a:rPr>
              <a:t>“</a:t>
            </a:r>
            <a:r>
              <a:rPr lang="zh-TW" altLang="en-US" dirty="0">
                <a:latin typeface="黑体" pitchFamily="49" charset="-122"/>
                <a:ea typeface="黑体" pitchFamily="49" charset="-122"/>
              </a:rPr>
              <a:t>看</a:t>
            </a:r>
            <a:r>
              <a:rPr lang="en-US" altLang="zh-TW" dirty="0">
                <a:latin typeface="黑体" pitchFamily="49" charset="-122"/>
                <a:ea typeface="黑体" pitchFamily="49" charset="-122"/>
              </a:rPr>
              <a:t>”</a:t>
            </a:r>
            <a:r>
              <a:rPr lang="zh-TW" altLang="en-US" dirty="0">
                <a:latin typeface="黑体" pitchFamily="49" charset="-122"/>
                <a:ea typeface="黑体" pitchFamily="49" charset="-122"/>
              </a:rPr>
              <a:t>数据的方式</a:t>
            </a:r>
            <a:endParaRPr lang="en-US" altLang="zh-TW" dirty="0">
              <a:latin typeface="黑体" pitchFamily="49" charset="-122"/>
              <a:ea typeface="黑体" pitchFamily="49" charset="-122"/>
            </a:endParaRPr>
          </a:p>
        </p:txBody>
      </p:sp>
      <p:pic>
        <p:nvPicPr>
          <p:cNvPr id="16"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graphicFrame>
        <p:nvGraphicFramePr>
          <p:cNvPr id="23" name="圖表 22"/>
          <p:cNvGraphicFramePr>
            <a:graphicFrameLocks/>
          </p:cNvGraphicFramePr>
          <p:nvPr>
            <p:extLst>
              <p:ext uri="{D42A27DB-BD31-4B8C-83A1-F6EECF244321}">
                <p14:modId xmlns:p14="http://schemas.microsoft.com/office/powerpoint/2010/main" val="4095839662"/>
              </p:ext>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a:solidFill>
                  <a:schemeClr val="bg1">
                    <a:lumMod val="50000"/>
                  </a:schemeClr>
                </a:solidFill>
                <a:latin typeface="微軟正黑體" pitchFamily="34" charset="-120"/>
                <a:ea typeface="微軟正黑體" pitchFamily="34" charset="-120"/>
              </a:rPr>
              <a:t>可视：结构化资料 </a:t>
            </a:r>
            <a:r>
              <a:rPr lang="en-US" altLang="zh-TW" sz="1600" b="1" dirty="0">
                <a:solidFill>
                  <a:schemeClr val="bg1">
                    <a:lumMod val="50000"/>
                  </a:schemeClr>
                </a:solidFill>
                <a:latin typeface="微軟正黑體" pitchFamily="34" charset="-120"/>
                <a:ea typeface="微軟正黑體" pitchFamily="34" charset="-120"/>
              </a:rPr>
              <a:t>15%</a:t>
            </a:r>
            <a:endParaRPr lang="zh-TW" altLang="en-US" sz="1600" b="1" dirty="0">
              <a:solidFill>
                <a:schemeClr val="bg1">
                  <a:lumMod val="50000"/>
                </a:schemeClr>
              </a:solidFill>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a:latin typeface="微軟正黑體" pitchFamily="34" charset="-120"/>
                <a:ea typeface="微軟正黑體" pitchFamily="34" charset="-120"/>
              </a:rPr>
              <a:t>未视：半</a:t>
            </a:r>
            <a:r>
              <a:rPr lang="en-US" altLang="zh-TW" sz="1600" b="1" dirty="0">
                <a:latin typeface="微軟正黑體" pitchFamily="34" charset="-120"/>
                <a:ea typeface="微軟正黑體" pitchFamily="34" charset="-120"/>
              </a:rPr>
              <a:t>/</a:t>
            </a:r>
            <a:r>
              <a:rPr lang="zh-TW" altLang="en-US" sz="1600" b="1" dirty="0">
                <a:latin typeface="微軟正黑體" pitchFamily="34" charset="-120"/>
                <a:ea typeface="微軟正黑體" pitchFamily="34" charset="-120"/>
              </a:rPr>
              <a:t>非结构化数据 </a:t>
            </a:r>
            <a:r>
              <a:rPr lang="en-US" altLang="zh-TW" sz="1600" b="1" dirty="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a:solidFill>
                  <a:srgbClr val="30312F"/>
                </a:solidFill>
                <a:latin typeface="微軟正黑體" pitchFamily="34" charset="-120"/>
                <a:ea typeface="微軟正黑體" pitchFamily="34" charset="-120"/>
              </a:rPr>
              <a:t>主管们看的</a:t>
            </a:r>
            <a:endParaRPr lang="en-US" altLang="zh-TW" sz="1800" dirty="0">
              <a:solidFill>
                <a:srgbClr val="30312F"/>
              </a:solidFill>
              <a:latin typeface="微軟正黑體" pitchFamily="34" charset="-120"/>
              <a:ea typeface="微軟正黑體" pitchFamily="34" charset="-120"/>
            </a:endParaRPr>
          </a:p>
          <a:p>
            <a:pPr algn="ctr">
              <a:lnSpc>
                <a:spcPct val="150000"/>
              </a:lnSpc>
            </a:pPr>
            <a:r>
              <a:rPr lang="zh-TW" altLang="en-US" sz="1800" dirty="0">
                <a:solidFill>
                  <a:srgbClr val="30312F"/>
                </a:solidFill>
                <a:latin typeface="微軟正黑體" pitchFamily="34" charset="-120"/>
                <a:ea typeface="微軟正黑體" pitchFamily="34" charset="-120"/>
              </a:rPr>
              <a:t>战情数位仪表板，其实是残缺的</a:t>
            </a:r>
            <a:r>
              <a:rPr lang="en-US" altLang="zh-TW" sz="1800" dirty="0">
                <a:solidFill>
                  <a:srgbClr val="30312F"/>
                </a:solidFill>
                <a:latin typeface="微軟正黑體" pitchFamily="34" charset="-120"/>
                <a:ea typeface="微軟正黑體" pitchFamily="34" charset="-120"/>
              </a:rPr>
              <a:t>…</a:t>
            </a:r>
            <a:endParaRPr lang="zh-TW" altLang="en-US" sz="1800" dirty="0">
              <a:solidFill>
                <a:srgbClr val="30312F"/>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86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1464" y="2914450"/>
            <a:ext cx="3507909"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17174" y="1787675"/>
            <a:ext cx="745717" cy="1015663"/>
          </a:xfrm>
          <a:prstGeom prst="rect">
            <a:avLst/>
          </a:prstGeom>
          <a:noFill/>
        </p:spPr>
        <p:txBody>
          <a:bodyPr wrap="none" rtlCol="0" anchor="ctr" anchorCtr="0">
            <a:spAutoFit/>
          </a:bodyPr>
          <a:lstStyle/>
          <a:p>
            <a:pPr>
              <a:lnSpc>
                <a:spcPct val="150000"/>
              </a:lnSpc>
            </a:pPr>
            <a:r>
              <a:rPr lang="en-US" sz="2000" b="1" dirty="0">
                <a:solidFill>
                  <a:srgbClr val="FF0000"/>
                </a:solidFill>
                <a:latin typeface="微軟正黑體" pitchFamily="34" charset="-120"/>
                <a:ea typeface="微軟正黑體" pitchFamily="34" charset="-120"/>
              </a:rPr>
              <a:t>10</a:t>
            </a:r>
            <a:r>
              <a:rPr lang="zh-TW" altLang="en-US" sz="2000" b="1" dirty="0">
                <a:solidFill>
                  <a:srgbClr val="FF0000"/>
                </a:solidFill>
                <a:latin typeface="微軟正黑體" pitchFamily="34" charset="-120"/>
                <a:ea typeface="微軟正黑體" pitchFamily="34" charset="-120"/>
              </a:rPr>
              <a:t>万</a:t>
            </a:r>
            <a:endParaRPr lang="en-US" altLang="zh-TW" sz="2000" b="1" dirty="0">
              <a:solidFill>
                <a:srgbClr val="FF0000"/>
              </a:solidFill>
              <a:latin typeface="微軟正黑體" pitchFamily="34" charset="-120"/>
              <a:ea typeface="微軟正黑體" pitchFamily="34" charset="-120"/>
            </a:endParaRPr>
          </a:p>
          <a:p>
            <a:pPr>
              <a:lnSpc>
                <a:spcPct val="150000"/>
              </a:lnSpc>
            </a:pPr>
            <a:r>
              <a:rPr lang="en-US" sz="2000" b="1" dirty="0">
                <a:solidFill>
                  <a:srgbClr val="FF0000"/>
                </a:solidFill>
                <a:latin typeface="微軟正黑體" pitchFamily="34" charset="-120"/>
                <a:ea typeface="微軟正黑體" pitchFamily="34" charset="-120"/>
              </a:rPr>
              <a:t> GB</a:t>
            </a:r>
          </a:p>
        </p:txBody>
      </p:sp>
      <p:sp>
        <p:nvSpPr>
          <p:cNvPr id="23" name="TextBox 22"/>
          <p:cNvSpPr txBox="1"/>
          <p:nvPr/>
        </p:nvSpPr>
        <p:spPr>
          <a:xfrm>
            <a:off x="7945964" y="4371657"/>
            <a:ext cx="745717" cy="878496"/>
          </a:xfrm>
          <a:prstGeom prst="rect">
            <a:avLst/>
          </a:prstGeom>
          <a:noFill/>
        </p:spPr>
        <p:txBody>
          <a:bodyPr wrap="none" tIns="108000" bIns="0" rtlCol="0" anchor="ctr" anchorCtr="0">
            <a:spAutoFit/>
          </a:bodyPr>
          <a:lstStyle/>
          <a:p>
            <a:r>
              <a:rPr lang="en-US" sz="2000" b="1" dirty="0">
                <a:solidFill>
                  <a:srgbClr val="0000FF"/>
                </a:solidFill>
                <a:latin typeface="微軟正黑體" pitchFamily="34" charset="-120"/>
                <a:ea typeface="微軟正黑體" pitchFamily="34" charset="-120"/>
              </a:rPr>
              <a:t>10</a:t>
            </a:r>
            <a:r>
              <a:rPr lang="zh-TW" altLang="en-US" sz="2000" b="1" dirty="0">
                <a:solidFill>
                  <a:srgbClr val="0000FF"/>
                </a:solidFill>
                <a:latin typeface="微軟正黑體" pitchFamily="34" charset="-120"/>
                <a:ea typeface="微軟正黑體" pitchFamily="34" charset="-120"/>
              </a:rPr>
              <a:t>万</a:t>
            </a:r>
            <a:endParaRPr lang="en-US" altLang="zh-TW" sz="2000" b="1" dirty="0">
              <a:solidFill>
                <a:srgbClr val="0000FF"/>
              </a:solidFill>
              <a:latin typeface="微軟正黑體" pitchFamily="34" charset="-120"/>
              <a:ea typeface="微軟正黑體" pitchFamily="34" charset="-120"/>
            </a:endParaRPr>
          </a:p>
          <a:p>
            <a:pPr>
              <a:lnSpc>
                <a:spcPct val="150000"/>
              </a:lnSpc>
            </a:pPr>
            <a:r>
              <a:rPr lang="en-US" sz="2000" b="1" dirty="0">
                <a:solidFill>
                  <a:srgbClr val="0000FF"/>
                </a:solidFill>
                <a:latin typeface="微軟正黑體" pitchFamily="34" charset="-120"/>
                <a:ea typeface="微軟正黑體" pitchFamily="34" charset="-120"/>
              </a:rPr>
              <a:t> TB</a:t>
            </a:r>
          </a:p>
        </p:txBody>
      </p:sp>
      <p:sp>
        <p:nvSpPr>
          <p:cNvPr id="2" name="Title 1"/>
          <p:cNvSpPr>
            <a:spLocks noGrp="1"/>
          </p:cNvSpPr>
          <p:nvPr>
            <p:ph type="title"/>
          </p:nvPr>
        </p:nvSpPr>
        <p:spPr>
          <a:xfrm>
            <a:off x="628650" y="365126"/>
            <a:ext cx="7886700" cy="670655"/>
          </a:xfrm>
        </p:spPr>
        <p:txBody>
          <a:bodyPr>
            <a:normAutofit/>
          </a:bodyPr>
          <a:lstStyle/>
          <a:p>
            <a:r>
              <a:rPr lang="zh-TW" altLang="en-US" dirty="0">
                <a:latin typeface="黑体" pitchFamily="49" charset="-122"/>
                <a:ea typeface="黑体" pitchFamily="49" charset="-122"/>
              </a:rPr>
              <a:t>需要更高性价比的数据计算与储存方式</a:t>
            </a:r>
            <a:endParaRPr lang="en-US" altLang="zh-TW" dirty="0">
              <a:latin typeface="黑体" pitchFamily="49" charset="-122"/>
              <a:ea typeface="黑体" pitchFamily="49" charset="-122"/>
            </a:endParaRPr>
          </a:p>
        </p:txBody>
      </p:sp>
      <p:pic>
        <p:nvPicPr>
          <p:cNvPr id="18"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65" y="1705603"/>
            <a:ext cx="804347" cy="804347"/>
          </a:xfrm>
          <a:prstGeom prst="rect">
            <a:avLst/>
          </a:prstGeom>
        </p:spPr>
      </p:pic>
      <p:pic>
        <p:nvPicPr>
          <p:cNvPr id="20" name="圖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970" y="1351938"/>
            <a:ext cx="1382713" cy="1196649"/>
          </a:xfrm>
          <a:prstGeom prst="rect">
            <a:avLst/>
          </a:prstGeom>
        </p:spPr>
      </p:pic>
      <p:sp>
        <p:nvSpPr>
          <p:cNvPr id="21" name="TextBox 16"/>
          <p:cNvSpPr txBox="1"/>
          <p:nvPr/>
        </p:nvSpPr>
        <p:spPr>
          <a:xfrm>
            <a:off x="5078323" y="2545763"/>
            <a:ext cx="723275" cy="307777"/>
          </a:xfrm>
          <a:prstGeom prst="rect">
            <a:avLst/>
          </a:prstGeom>
          <a:noFill/>
        </p:spPr>
        <p:txBody>
          <a:bodyPr wrap="none" rtlCol="0">
            <a:spAutoFit/>
          </a:bodyPr>
          <a:lstStyle/>
          <a:p>
            <a:r>
              <a:rPr lang="zh-TW" altLang="en-US" sz="1400" dirty="0">
                <a:solidFill>
                  <a:schemeClr val="bg1">
                    <a:lumMod val="50000"/>
                  </a:schemeClr>
                </a:solidFill>
              </a:rPr>
              <a:t>数据库</a:t>
            </a:r>
            <a:endParaRPr lang="en-US" sz="1400" dirty="0">
              <a:solidFill>
                <a:schemeClr val="bg1">
                  <a:lumMod val="50000"/>
                </a:schemeClr>
              </a:solidFill>
            </a:endParaRPr>
          </a:p>
        </p:txBody>
      </p:sp>
      <p:sp>
        <p:nvSpPr>
          <p:cNvPr id="22" name="TextBox 16"/>
          <p:cNvSpPr txBox="1"/>
          <p:nvPr/>
        </p:nvSpPr>
        <p:spPr>
          <a:xfrm>
            <a:off x="6264720" y="2561466"/>
            <a:ext cx="902811" cy="307777"/>
          </a:xfrm>
          <a:prstGeom prst="rect">
            <a:avLst/>
          </a:prstGeom>
          <a:noFill/>
        </p:spPr>
        <p:txBody>
          <a:bodyPr wrap="none" rtlCol="0">
            <a:spAutoFit/>
          </a:bodyPr>
          <a:lstStyle/>
          <a:p>
            <a:r>
              <a:rPr lang="zh-TW" altLang="en-US" sz="1400" dirty="0">
                <a:solidFill>
                  <a:schemeClr val="bg1">
                    <a:lumMod val="50000"/>
                  </a:schemeClr>
                </a:solidFill>
              </a:rPr>
              <a:t>数据仓库</a:t>
            </a:r>
            <a:endParaRPr lang="en-US" sz="1400" dirty="0">
              <a:solidFill>
                <a:schemeClr val="bg1">
                  <a:lumMod val="50000"/>
                </a:schemeClr>
              </a:solidFill>
            </a:endParaRPr>
          </a:p>
        </p:txBody>
      </p:sp>
      <p:cxnSp>
        <p:nvCxnSpPr>
          <p:cNvPr id="4" name="直線接點 3"/>
          <p:cNvCxnSpPr>
            <a:stCxn id="17" idx="1"/>
            <a:endCxn id="17" idx="3"/>
          </p:cNvCxnSpPr>
          <p:nvPr/>
        </p:nvCxnSpPr>
        <p:spPr bwMode="auto">
          <a:xfrm>
            <a:off x="7817174" y="2295507"/>
            <a:ext cx="74571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直線接點 24"/>
          <p:cNvCxnSpPr>
            <a:stCxn id="23" idx="1"/>
            <a:endCxn id="23" idx="3"/>
          </p:cNvCxnSpPr>
          <p:nvPr/>
        </p:nvCxnSpPr>
        <p:spPr bwMode="auto">
          <a:xfrm>
            <a:off x="7945964" y="4810905"/>
            <a:ext cx="745717" cy="0"/>
          </a:xfrm>
          <a:prstGeom prst="line">
            <a:avLst/>
          </a:prstGeom>
          <a:solidFill>
            <a:schemeClr val="accent1"/>
          </a:solidFill>
          <a:ln w="19050" cap="flat" cmpd="sng" algn="ctr">
            <a:solidFill>
              <a:srgbClr val="002060"/>
            </a:solidFill>
            <a:prstDash val="solid"/>
            <a:round/>
            <a:headEnd type="none" w="med" len="med"/>
            <a:tailEnd type="none" w="med" len="med"/>
          </a:ln>
          <a:effectLst/>
        </p:spPr>
      </p:cxnSp>
      <p:sp>
        <p:nvSpPr>
          <p:cNvPr id="26"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8"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steveboese.squarespace.com/storage/big-data.jpg?__SQUARESPACE_CACHEVERSION=13314053704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189" y="3469621"/>
            <a:ext cx="2810859" cy="21158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6"/>
          <p:cNvSpPr txBox="1"/>
          <p:nvPr/>
        </p:nvSpPr>
        <p:spPr>
          <a:xfrm>
            <a:off x="4947994" y="5666105"/>
            <a:ext cx="2723823" cy="461665"/>
          </a:xfrm>
          <a:prstGeom prst="rect">
            <a:avLst/>
          </a:prstGeom>
          <a:noFill/>
        </p:spPr>
        <p:txBody>
          <a:bodyPr wrap="none" rtlCol="0">
            <a:spAutoFit/>
          </a:bodyPr>
          <a:lstStyle/>
          <a:p>
            <a:r>
              <a:rPr lang="zh-TW" altLang="en-US" b="1" dirty="0">
                <a:solidFill>
                  <a:srgbClr val="244A9F"/>
                </a:solidFill>
                <a:latin typeface="微軟正黑體" pitchFamily="34" charset="-120"/>
                <a:ea typeface="微軟正黑體" pitchFamily="34" charset="-120"/>
              </a:rPr>
              <a:t>计算更快</a:t>
            </a:r>
            <a:r>
              <a:rPr lang="en-US" altLang="zh-TW" b="1" dirty="0">
                <a:solidFill>
                  <a:srgbClr val="244A9F"/>
                </a:solidFill>
                <a:latin typeface="微軟正黑體" pitchFamily="34" charset="-120"/>
                <a:ea typeface="微軟正黑體" pitchFamily="34" charset="-120"/>
              </a:rPr>
              <a:t> </a:t>
            </a:r>
            <a:r>
              <a:rPr lang="zh-TW" altLang="en-US" b="1" dirty="0">
                <a:solidFill>
                  <a:srgbClr val="244A9F"/>
                </a:solidFill>
                <a:latin typeface="微軟正黑體" pitchFamily="34" charset="-120"/>
                <a:ea typeface="微軟正黑體" pitchFamily="34" charset="-120"/>
              </a:rPr>
              <a:t>存储更省</a:t>
            </a:r>
            <a:endParaRPr lang="en-US" b="1" dirty="0">
              <a:solidFill>
                <a:srgbClr val="244A9F"/>
              </a:solidFill>
              <a:latin typeface="微軟正黑體" pitchFamily="34" charset="-120"/>
              <a:ea typeface="微軟正黑體" pitchFamily="34" charset="-120"/>
            </a:endParaRPr>
          </a:p>
        </p:txBody>
      </p:sp>
    </p:spTree>
    <p:extLst>
      <p:ext uri="{BB962C8B-B14F-4D97-AF65-F5344CB8AC3E}">
        <p14:creationId xmlns:p14="http://schemas.microsoft.com/office/powerpoint/2010/main" val="310019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1158244" y="1104896"/>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323439"/>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p>
            <a:p>
              <a:pPr algn="ctr"/>
              <a:r>
                <a:rPr lang="zh-TW" altLang="en-US" sz="2000" dirty="0">
                  <a:latin typeface="微軟正黑體" pitchFamily="34" charset="-120"/>
                  <a:ea typeface="微軟正黑體" pitchFamily="34" charset="-120"/>
                </a:rPr>
                <a:t>半</a:t>
              </a:r>
              <a:r>
                <a:rPr lang="en-US" altLang="zh-TW" sz="2000" dirty="0">
                  <a:latin typeface="微軟正黑體" pitchFamily="34" charset="-120"/>
                  <a:ea typeface="微軟正黑體" pitchFamily="34" charset="-120"/>
                </a:rPr>
                <a:t>/</a:t>
              </a:r>
              <a:r>
                <a:rPr lang="zh-TW" altLang="en-US" sz="2000" dirty="0">
                  <a:latin typeface="微軟正黑體" pitchFamily="34" charset="-120"/>
                  <a:ea typeface="微軟正黑體" pitchFamily="34" charset="-120"/>
                </a:rPr>
                <a:t>非结构化的</a:t>
              </a:r>
              <a:endParaRPr lang="en-US" altLang="zh-TW" sz="2000" dirty="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Full-text / MS-Office file</a:t>
              </a:r>
              <a:r>
                <a:rPr lang="zh-TW" altLang="en-US" sz="2000" dirty="0">
                  <a:latin typeface="微軟正黑體" pitchFamily="34" charset="-120"/>
                  <a:ea typeface="微軟正黑體" pitchFamily="34" charset="-120"/>
                </a:rPr>
                <a:t> </a:t>
              </a:r>
              <a:endParaRPr lang="en-US" altLang="zh-TW" sz="2000" dirty="0">
                <a:latin typeface="微軟正黑體" pitchFamily="34" charset="-120"/>
                <a:ea typeface="微軟正黑體" pitchFamily="34" charset="-120"/>
              </a:endParaRPr>
            </a:p>
          </p:txBody>
        </p:sp>
      </p:grpSp>
      <p:sp>
        <p:nvSpPr>
          <p:cNvPr id="9" name="标题 8"/>
          <p:cNvSpPr>
            <a:spLocks noGrp="1"/>
          </p:cNvSpPr>
          <p:nvPr>
            <p:ph type="title"/>
          </p:nvPr>
        </p:nvSpPr>
        <p:spPr/>
        <p:txBody>
          <a:bodyPr>
            <a:normAutofit/>
          </a:bodyPr>
          <a:lstStyle/>
          <a:p>
            <a:r>
              <a:rPr lang="zh-CN" altLang="en-US" dirty="0">
                <a:latin typeface="黑体" pitchFamily="49" charset="-122"/>
                <a:ea typeface="黑体" pitchFamily="49" charset="-122"/>
              </a:rPr>
              <a:t>需要</a:t>
            </a:r>
            <a:r>
              <a:rPr lang="zh-TW" altLang="en-US" dirty="0">
                <a:latin typeface="黑体" pitchFamily="49" charset="-122"/>
                <a:ea typeface="黑体" pitchFamily="49" charset="-122"/>
              </a:rPr>
              <a:t>不同的数据管理策略</a:t>
            </a:r>
            <a:endParaRPr lang="zh-CN" altLang="en-US" dirty="0">
              <a:latin typeface="黑体" pitchFamily="49" charset="-122"/>
              <a:ea typeface="黑体" pitchFamily="49" charset="-122"/>
            </a:endParaRPr>
          </a:p>
        </p:txBody>
      </p:sp>
      <p:grpSp>
        <p:nvGrpSpPr>
          <p:cNvPr id="7" name="群組 8"/>
          <p:cNvGrpSpPr/>
          <p:nvPr/>
        </p:nvGrpSpPr>
        <p:grpSpPr>
          <a:xfrm>
            <a:off x="1158245" y="1091834"/>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5015776" y="1211303"/>
            <a:ext cx="2917610" cy="3093154"/>
          </a:xfrm>
          <a:prstGeom prst="rect">
            <a:avLst/>
          </a:prstGeom>
          <a:noFill/>
        </p:spPr>
        <p:txBody>
          <a:bodyPr wrap="square" rtlCol="0">
            <a:spAutoFit/>
          </a:bodyPr>
          <a:lstStyle/>
          <a:p>
            <a:pPr>
              <a:spcAft>
                <a:spcPts val="600"/>
              </a:spcAft>
            </a:pPr>
            <a:r>
              <a:rPr lang="zh-TW" altLang="en-US" sz="2000" dirty="0">
                <a:solidFill>
                  <a:srgbClr val="FF0000"/>
                </a:solidFill>
                <a:latin typeface="微軟正黑體" pitchFamily="34" charset="-120"/>
                <a:ea typeface="微軟正黑體" pitchFamily="34" charset="-120"/>
              </a:rPr>
              <a:t>当我们想要扩充时，</a:t>
            </a:r>
            <a:endParaRPr lang="en-US" altLang="zh-TW" sz="2000" dirty="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才发觉：</a:t>
            </a:r>
            <a:endParaRPr lang="en-US" altLang="zh-TW" sz="2000" dirty="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a:solidFill>
                  <a:srgbClr val="FF0000"/>
                </a:solidFill>
                <a:latin typeface="微軟正黑體" pitchFamily="34" charset="-120"/>
                <a:ea typeface="微軟正黑體" pitchFamily="34" charset="-120"/>
              </a:rPr>
              <a:t>架构只能 </a:t>
            </a:r>
            <a:r>
              <a:rPr lang="en-US" altLang="zh-TW" sz="2000" dirty="0">
                <a:solidFill>
                  <a:srgbClr val="FF0000"/>
                </a:solidFill>
                <a:latin typeface="微軟正黑體" pitchFamily="34" charset="-120"/>
                <a:ea typeface="微軟正黑體" pitchFamily="34" charset="-120"/>
              </a:rPr>
              <a:t>scale-up</a:t>
            </a:r>
            <a:r>
              <a:rPr lang="zh-TW" altLang="en-US" sz="2000" dirty="0">
                <a:solidFill>
                  <a:srgbClr val="FF0000"/>
                </a:solidFill>
                <a:latin typeface="微軟正黑體" pitchFamily="34" charset="-120"/>
                <a:ea typeface="微軟正黑體" pitchFamily="34" charset="-120"/>
              </a:rPr>
              <a:t>，</a:t>
            </a:r>
            <a:endParaRPr lang="en-US" altLang="zh-TW" sz="2000" dirty="0">
              <a:solidFill>
                <a:srgbClr val="FF0000"/>
              </a:solidFill>
              <a:latin typeface="微軟正黑體" pitchFamily="34" charset="-120"/>
              <a:ea typeface="微軟正黑體" pitchFamily="34" charset="-120"/>
            </a:endParaRPr>
          </a:p>
          <a:p>
            <a:pPr>
              <a:spcAft>
                <a:spcPts val="600"/>
              </a:spcAft>
            </a:pPr>
            <a:r>
              <a:rPr lang="en-US" altLang="zh-TW" sz="2000" dirty="0">
                <a:solidFill>
                  <a:srgbClr val="FF0000"/>
                </a:solidFill>
                <a:latin typeface="微軟正黑體" pitchFamily="34" charset="-120"/>
                <a:ea typeface="微軟正黑體" pitchFamily="34" charset="-120"/>
              </a:rPr>
              <a:t>      scale-out </a:t>
            </a:r>
            <a:r>
              <a:rPr lang="zh-TW" altLang="en-US" sz="2000" dirty="0">
                <a:solidFill>
                  <a:srgbClr val="FF0000"/>
                </a:solidFill>
                <a:latin typeface="微軟正黑體" pitchFamily="34" charset="-120"/>
                <a:ea typeface="微軟正黑體" pitchFamily="34" charset="-120"/>
              </a:rPr>
              <a:t>不易</a:t>
            </a:r>
            <a:endParaRPr lang="en-US" altLang="zh-TW" sz="2000" dirty="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a:solidFill>
                  <a:srgbClr val="FF0000"/>
                </a:solidFill>
                <a:latin typeface="微軟正黑體" pitchFamily="34" charset="-120"/>
                <a:ea typeface="微軟正黑體" pitchFamily="34" charset="-120"/>
              </a:rPr>
              <a:t>处理时间过长，</a:t>
            </a:r>
            <a:endParaRPr lang="en-US" altLang="zh-TW" sz="2000" dirty="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     </a:t>
            </a:r>
            <a:r>
              <a:rPr lang="en-US" altLang="zh-TW" sz="2000" dirty="0">
                <a:solidFill>
                  <a:srgbClr val="FF0000"/>
                </a:solidFill>
                <a:latin typeface="微軟正黑體" pitchFamily="34" charset="-120"/>
                <a:ea typeface="微軟正黑體" pitchFamily="34" charset="-120"/>
              </a:rPr>
              <a:t>time-to-value </a:t>
            </a:r>
            <a:r>
              <a:rPr lang="zh-TW" altLang="en-US" sz="2000" dirty="0">
                <a:solidFill>
                  <a:srgbClr val="FF0000"/>
                </a:solidFill>
                <a:latin typeface="微軟正黑體" pitchFamily="34" charset="-120"/>
                <a:ea typeface="微軟正黑體" pitchFamily="34" charset="-120"/>
              </a:rPr>
              <a:t>受限</a:t>
            </a:r>
            <a:endParaRPr lang="en-US" altLang="zh-TW" sz="2000" dirty="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a:solidFill>
                  <a:srgbClr val="FF0000"/>
                </a:solidFill>
                <a:latin typeface="微軟正黑體" pitchFamily="34" charset="-120"/>
                <a:ea typeface="微軟正黑體" pitchFamily="34" charset="-120"/>
              </a:rPr>
              <a:t>成本过高，</a:t>
            </a:r>
            <a:endParaRPr lang="en-US" altLang="zh-TW" sz="2000" dirty="0">
              <a:solidFill>
                <a:srgbClr val="FF0000"/>
              </a:solidFill>
              <a:latin typeface="微軟正黑體" pitchFamily="34" charset="-120"/>
              <a:ea typeface="微軟正黑體" pitchFamily="34" charset="-120"/>
            </a:endParaRPr>
          </a:p>
          <a:p>
            <a:pPr>
              <a:spcAft>
                <a:spcPts val="600"/>
              </a:spcAft>
            </a:pPr>
            <a:r>
              <a:rPr lang="zh-TW" altLang="en-US" sz="2000" dirty="0">
                <a:solidFill>
                  <a:srgbClr val="FF0000"/>
                </a:solidFill>
                <a:latin typeface="微軟正黑體" pitchFamily="34" charset="-120"/>
                <a:ea typeface="微軟正黑體" pitchFamily="34" charset="-120"/>
              </a:rPr>
              <a:t>     </a:t>
            </a:r>
            <a:r>
              <a:rPr lang="en-US" altLang="zh-TW" sz="2000" dirty="0">
                <a:solidFill>
                  <a:srgbClr val="FF0000"/>
                </a:solidFill>
                <a:latin typeface="微軟正黑體" pitchFamily="34" charset="-120"/>
                <a:ea typeface="微軟正黑體" pitchFamily="34" charset="-120"/>
              </a:rPr>
              <a:t>cost-efficiency </a:t>
            </a:r>
            <a:r>
              <a:rPr lang="zh-TW" altLang="en-US" sz="2000" dirty="0">
                <a:solidFill>
                  <a:srgbClr val="FF0000"/>
                </a:solidFill>
                <a:latin typeface="微軟正黑體" pitchFamily="34" charset="-120"/>
                <a:ea typeface="微軟正黑體" pitchFamily="34" charset="-120"/>
              </a:rPr>
              <a:t>受限</a:t>
            </a:r>
          </a:p>
        </p:txBody>
      </p:sp>
      <p:sp>
        <p:nvSpPr>
          <p:cNvPr id="5" name="矩形 4"/>
          <p:cNvSpPr/>
          <p:nvPr/>
        </p:nvSpPr>
        <p:spPr bwMode="auto">
          <a:xfrm>
            <a:off x="1162600" y="1096190"/>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a:solidFill>
                  <a:schemeClr val="bg1"/>
                </a:solidFill>
                <a:latin typeface="微軟正黑體" pitchFamily="34" charset="-120"/>
                <a:ea typeface="微軟正黑體" pitchFamily="34" charset="-120"/>
              </a:rPr>
              <a:t>结构化的 </a:t>
            </a:r>
            <a:r>
              <a:rPr lang="en-US" altLang="zh-TW" sz="2000" dirty="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1162600" y="1091833"/>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a:latin typeface="+mn-ea"/>
              <a:ea typeface="+mn-ea"/>
            </a:endParaRPr>
          </a:p>
        </p:txBody>
      </p:sp>
      <p:sp>
        <p:nvSpPr>
          <p:cNvPr id="17" name="文字方塊 16"/>
          <p:cNvSpPr txBox="1"/>
          <p:nvPr/>
        </p:nvSpPr>
        <p:spPr>
          <a:xfrm>
            <a:off x="1883713" y="2541815"/>
            <a:ext cx="1188720" cy="461665"/>
          </a:xfrm>
          <a:prstGeom prst="rect">
            <a:avLst/>
          </a:prstGeom>
          <a:solidFill>
            <a:srgbClr val="FFCCCC"/>
          </a:solidFill>
        </p:spPr>
        <p:txBody>
          <a:bodyPr wrap="square" rtlCol="0">
            <a:spAutoFit/>
          </a:bodyPr>
          <a:lstStyle/>
          <a:p>
            <a:pPr algn="ctr"/>
            <a:r>
              <a:rPr lang="zh-TW" altLang="en-US" dirty="0">
                <a:latin typeface="+mn-ea"/>
                <a:ea typeface="+mn-ea"/>
              </a:rPr>
              <a:t>遗憾</a:t>
            </a:r>
          </a:p>
        </p:txBody>
      </p:sp>
      <p:sp>
        <p:nvSpPr>
          <p:cNvPr id="18" name="文字方塊 17"/>
          <p:cNvSpPr txBox="1"/>
          <p:nvPr/>
        </p:nvSpPr>
        <p:spPr>
          <a:xfrm>
            <a:off x="6429500" y="5228902"/>
            <a:ext cx="1188720" cy="461665"/>
          </a:xfrm>
          <a:prstGeom prst="rect">
            <a:avLst/>
          </a:prstGeom>
          <a:solidFill>
            <a:srgbClr val="FFCCCC"/>
          </a:solidFill>
        </p:spPr>
        <p:txBody>
          <a:bodyPr wrap="square" rtlCol="0">
            <a:spAutoFit/>
          </a:bodyPr>
          <a:lstStyle/>
          <a:p>
            <a:pPr algn="ctr"/>
            <a:r>
              <a:rPr lang="zh-TW" altLang="en-US" dirty="0">
                <a:latin typeface="+mn-ea"/>
                <a:ea typeface="+mn-ea"/>
              </a:rPr>
              <a:t>残缺</a:t>
            </a:r>
          </a:p>
        </p:txBody>
      </p:sp>
    </p:spTree>
    <p:extLst>
      <p:ext uri="{BB962C8B-B14F-4D97-AF65-F5344CB8AC3E}">
        <p14:creationId xmlns:p14="http://schemas.microsoft.com/office/powerpoint/2010/main" val="1177500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378" y="2309468"/>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6649" y="3546811"/>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6649" y="4796929"/>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每天几百 </a:t>
            </a:r>
            <a:r>
              <a:rPr lang="en-US" altLang="zh-TW" sz="1800" dirty="0">
                <a:solidFill>
                  <a:schemeClr val="tx1"/>
                </a:solidFill>
                <a:latin typeface="微軟正黑體" pitchFamily="34" charset="-120"/>
                <a:ea typeface="微軟正黑體" pitchFamily="34" charset="-120"/>
                <a:cs typeface="Calibri" pitchFamily="34" charset="0"/>
              </a:rPr>
              <a:t>GB</a:t>
            </a:r>
            <a:r>
              <a:rPr lang="zh-TW" altLang="en-US" sz="1800" dirty="0">
                <a:solidFill>
                  <a:schemeClr val="tx1"/>
                </a:solidFill>
                <a:latin typeface="微軟正黑體" pitchFamily="34" charset="-120"/>
                <a:ea typeface="微軟正黑體" pitchFamily="34" charset="-120"/>
                <a:cs typeface="Calibri" pitchFamily="34" charset="0"/>
              </a:rPr>
              <a:t>、 几 </a:t>
            </a:r>
            <a:r>
              <a:rPr lang="en-US" altLang="zh-TW" sz="1800" dirty="0">
                <a:solidFill>
                  <a:schemeClr val="tx1"/>
                </a:solidFill>
                <a:latin typeface="微軟正黑體" pitchFamily="34" charset="-120"/>
                <a:ea typeface="微軟正黑體" pitchFamily="34" charset="-120"/>
                <a:cs typeface="Calibri" pitchFamily="34" charset="0"/>
              </a:rPr>
              <a:t>TB </a:t>
            </a:r>
            <a:r>
              <a:rPr lang="zh-TW" altLang="en-US" sz="1800" dirty="0">
                <a:solidFill>
                  <a:schemeClr val="tx1"/>
                </a:solidFill>
                <a:latin typeface="微軟正黑體" pitchFamily="34" charset="-120"/>
                <a:ea typeface="微軟正黑體" pitchFamily="34" charset="-120"/>
                <a:cs typeface="Calibri" pitchFamily="34" charset="0"/>
              </a:rPr>
              <a:t>的资料，且持续成长中</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566" y="1268760"/>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631" y="1420076"/>
            <a:ext cx="1210340"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  在收数据的同时做必要的前置处理 </a:t>
            </a:r>
            <a:r>
              <a:rPr lang="en-US" altLang="zh-TW" sz="1800" dirty="0">
                <a:solidFill>
                  <a:schemeClr val="tx1"/>
                </a:solidFill>
                <a:latin typeface="微軟正黑體" pitchFamily="34" charset="-120"/>
                <a:ea typeface="微軟正黑體" pitchFamily="34" charset="-120"/>
                <a:cs typeface="Calibri" pitchFamily="34" charset="0"/>
              </a:rPr>
              <a:t>(pre-processing)</a:t>
            </a:r>
          </a:p>
          <a:p>
            <a:pPr algn="ctr"/>
            <a:r>
              <a:rPr lang="zh-TW" altLang="en-US" sz="1800" dirty="0">
                <a:solidFill>
                  <a:schemeClr val="tx1"/>
                </a:solidFill>
                <a:latin typeface="微軟正黑體" pitchFamily="34" charset="-120"/>
                <a:ea typeface="微軟正黑體" pitchFamily="34" charset="-120"/>
                <a:cs typeface="Calibri" pitchFamily="34" charset="0"/>
              </a:rPr>
              <a:t>，并区分数据处理的优先等级 </a:t>
            </a:r>
            <a:r>
              <a:rPr lang="en-US" altLang="zh-TW" sz="1800" dirty="0">
                <a:solidFill>
                  <a:schemeClr val="tx1"/>
                </a:solidFill>
                <a:latin typeface="微軟正黑體" pitchFamily="34" charset="-120"/>
                <a:ea typeface="微軟正黑體" pitchFamily="34" charset="-120"/>
                <a:cs typeface="Calibri" pitchFamily="34" charset="0"/>
              </a:rPr>
              <a:t>(prioritizing)</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85" y="2506103"/>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694" y="2671688"/>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如何有效的避免因硬件毁坏所导致的资料损毁</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58" name="Oval 157"/>
          <p:cNvSpPr>
            <a:spLocks noChangeAspect="1" noChangeArrowheads="1"/>
          </p:cNvSpPr>
          <p:nvPr/>
        </p:nvSpPr>
        <p:spPr bwMode="auto">
          <a:xfrm>
            <a:off x="1017269" y="3760846"/>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422" y="3940700"/>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如何从中挖掘出所关注事件的 </a:t>
            </a:r>
            <a:r>
              <a:rPr lang="en-US" altLang="zh-TW" sz="1800" dirty="0">
                <a:solidFill>
                  <a:schemeClr val="tx1"/>
                </a:solidFill>
                <a:latin typeface="微軟正黑體" pitchFamily="34" charset="-120"/>
                <a:ea typeface="微軟正黑體" pitchFamily="34" charset="-120"/>
                <a:cs typeface="Calibri" pitchFamily="34" charset="0"/>
              </a:rPr>
              <a:t>pattern </a:t>
            </a:r>
            <a:r>
              <a:rPr lang="zh-TW" altLang="en-US" sz="1800" dirty="0">
                <a:solidFill>
                  <a:schemeClr val="tx1"/>
                </a:solidFill>
                <a:latin typeface="微軟正黑體" pitchFamily="34" charset="-120"/>
                <a:ea typeface="微軟正黑體" pitchFamily="34" charset="-120"/>
                <a:cs typeface="Calibri" pitchFamily="34" charset="0"/>
              </a:rPr>
              <a:t>或 </a:t>
            </a:r>
            <a:r>
              <a:rPr lang="en-US" altLang="zh-TW" sz="1800" dirty="0">
                <a:solidFill>
                  <a:schemeClr val="tx1"/>
                </a:solidFill>
                <a:latin typeface="微軟正黑體" pitchFamily="34" charset="-120"/>
                <a:ea typeface="微軟正黑體" pitchFamily="34" charset="-120"/>
                <a:cs typeface="Calibri" pitchFamily="34" charset="0"/>
              </a:rPr>
              <a:t>behavior</a:t>
            </a:r>
          </a:p>
        </p:txBody>
      </p:sp>
      <p:sp>
        <p:nvSpPr>
          <p:cNvPr id="161" name="Oval 160"/>
          <p:cNvSpPr>
            <a:spLocks noChangeAspect="1" noChangeArrowheads="1"/>
          </p:cNvSpPr>
          <p:nvPr/>
        </p:nvSpPr>
        <p:spPr bwMode="auto">
          <a:xfrm>
            <a:off x="1012688" y="5011959"/>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753" y="5163275"/>
            <a:ext cx="1210340"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p>
        </p:txBody>
      </p:sp>
      <p:sp>
        <p:nvSpPr>
          <p:cNvPr id="19" name="Title 1"/>
          <p:cNvSpPr>
            <a:spLocks noGrp="1"/>
          </p:cNvSpPr>
          <p:nvPr>
            <p:ph type="title"/>
          </p:nvPr>
        </p:nvSpPr>
        <p:spPr/>
        <p:txBody>
          <a:bodyPr>
            <a:normAutofit/>
          </a:bodyPr>
          <a:lstStyle/>
          <a:p>
            <a:r>
              <a:rPr lang="zh-TW" altLang="en-US" dirty="0">
                <a:latin typeface="黑体" pitchFamily="49" charset="-122"/>
                <a:ea typeface="黑体" pitchFamily="49" charset="-122"/>
              </a:rPr>
              <a:t>超越企业现有 </a:t>
            </a:r>
            <a:r>
              <a:rPr lang="en-US" altLang="zh-TW" dirty="0">
                <a:latin typeface="黑体" pitchFamily="49" charset="-122"/>
                <a:ea typeface="黑体" pitchFamily="49" charset="-122"/>
              </a:rPr>
              <a:t>IT </a:t>
            </a:r>
            <a:r>
              <a:rPr lang="zh-TW" altLang="en-US" dirty="0">
                <a:latin typeface="黑体" pitchFamily="49" charset="-122"/>
                <a:ea typeface="黑体" pitchFamily="49" charset="-122"/>
              </a:rPr>
              <a:t>的数据解决能量</a:t>
            </a:r>
            <a:endParaRPr lang="en-US" altLang="zh-TW" dirty="0">
              <a:latin typeface="黑体" pitchFamily="49" charset="-122"/>
              <a:ea typeface="黑体" pitchFamily="49" charset="-122"/>
            </a:endParaRPr>
          </a:p>
        </p:txBody>
      </p:sp>
    </p:spTree>
    <p:extLst>
      <p:ext uri="{BB962C8B-B14F-4D97-AF65-F5344CB8AC3E}">
        <p14:creationId xmlns:p14="http://schemas.microsoft.com/office/powerpoint/2010/main" val="409954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数据库</a:t>
            </a:r>
            <a:r>
              <a:rPr lang="en-US" altLang="zh-CN" dirty="0">
                <a:latin typeface="宋体" panose="02010600030101010101" pitchFamily="2" charset="-122"/>
              </a:rPr>
              <a:t>VS</a:t>
            </a:r>
            <a:r>
              <a:rPr lang="zh-CN" altLang="en-US" dirty="0">
                <a:latin typeface="宋体" panose="02010600030101010101" pitchFamily="2" charset="-122"/>
              </a:rPr>
              <a:t>大数据</a:t>
            </a:r>
          </a:p>
        </p:txBody>
      </p:sp>
      <p:sp>
        <p:nvSpPr>
          <p:cNvPr id="15363" name="Line 6"/>
          <p:cNvSpPr>
            <a:spLocks noChangeShapeType="1"/>
          </p:cNvSpPr>
          <p:nvPr/>
        </p:nvSpPr>
        <p:spPr bwMode="auto">
          <a:xfrm>
            <a:off x="539750" y="4365625"/>
            <a:ext cx="8101013"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chemeClr val="tx1">
                  <a:lumMod val="95000"/>
                  <a:lumOff val="5000"/>
                </a:schemeClr>
              </a:solidFill>
              <a:latin typeface="等线" panose="02010600030101010101" pitchFamily="2" charset="-122"/>
              <a:ea typeface="等线" panose="02010600030101010101" pitchFamily="2" charset="-122"/>
            </a:endParaRPr>
          </a:p>
        </p:txBody>
      </p:sp>
      <p:sp>
        <p:nvSpPr>
          <p:cNvPr id="15364" name="Line 13"/>
          <p:cNvSpPr>
            <a:spLocks noChangeShapeType="1"/>
          </p:cNvSpPr>
          <p:nvPr/>
        </p:nvSpPr>
        <p:spPr bwMode="auto">
          <a:xfrm>
            <a:off x="539750" y="4797425"/>
            <a:ext cx="8101013"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chemeClr val="tx1">
                  <a:lumMod val="95000"/>
                  <a:lumOff val="5000"/>
                </a:schemeClr>
              </a:solidFill>
              <a:latin typeface="等线" panose="02010600030101010101" pitchFamily="2" charset="-122"/>
              <a:ea typeface="等线" panose="02010600030101010101" pitchFamily="2" charset="-122"/>
            </a:endParaRPr>
          </a:p>
        </p:txBody>
      </p:sp>
      <p:sp>
        <p:nvSpPr>
          <p:cNvPr id="15365" name="Line 14"/>
          <p:cNvSpPr>
            <a:spLocks noChangeShapeType="1"/>
          </p:cNvSpPr>
          <p:nvPr/>
        </p:nvSpPr>
        <p:spPr bwMode="auto">
          <a:xfrm>
            <a:off x="539750" y="5445125"/>
            <a:ext cx="8101013"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chemeClr val="tx1">
                  <a:lumMod val="95000"/>
                  <a:lumOff val="5000"/>
                </a:schemeClr>
              </a:solidFill>
              <a:latin typeface="等线" panose="02010600030101010101" pitchFamily="2" charset="-122"/>
              <a:ea typeface="等线" panose="02010600030101010101" pitchFamily="2" charset="-122"/>
            </a:endParaRPr>
          </a:p>
        </p:txBody>
      </p:sp>
      <p:sp>
        <p:nvSpPr>
          <p:cNvPr id="15366" name="Line 15"/>
          <p:cNvSpPr>
            <a:spLocks noChangeShapeType="1"/>
          </p:cNvSpPr>
          <p:nvPr/>
        </p:nvSpPr>
        <p:spPr bwMode="auto">
          <a:xfrm>
            <a:off x="539750" y="6092825"/>
            <a:ext cx="8101013"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chemeClr val="tx1">
                  <a:lumMod val="95000"/>
                  <a:lumOff val="5000"/>
                </a:schemeClr>
              </a:solidFill>
              <a:latin typeface="等线" panose="02010600030101010101" pitchFamily="2" charset="-122"/>
              <a:ea typeface="等线" panose="02010600030101010101" pitchFamily="2" charset="-122"/>
            </a:endParaRPr>
          </a:p>
        </p:txBody>
      </p:sp>
      <p:sp>
        <p:nvSpPr>
          <p:cNvPr id="15367" name="Line 16"/>
          <p:cNvSpPr>
            <a:spLocks noChangeShapeType="1"/>
          </p:cNvSpPr>
          <p:nvPr/>
        </p:nvSpPr>
        <p:spPr bwMode="auto">
          <a:xfrm flipV="1">
            <a:off x="539750" y="6524625"/>
            <a:ext cx="8064500" cy="0"/>
          </a:xfrm>
          <a:prstGeom prst="line">
            <a:avLst/>
          </a:prstGeom>
          <a:noFill/>
          <a:ln w="9525">
            <a:solidFill>
              <a:schemeClr val="hlink"/>
            </a:solidFill>
            <a:prstDash val="dash"/>
            <a:round/>
            <a:headEnd/>
            <a:tailEnd/>
          </a:ln>
          <a:extLst>
            <a:ext uri="{909E8E84-426E-40DD-AFC4-6F175D3DCCD1}">
              <a14:hiddenFill xmlns:a14="http://schemas.microsoft.com/office/drawing/2010/main">
                <a:noFill/>
              </a14:hiddenFill>
            </a:ext>
          </a:extLst>
        </p:spPr>
        <p:txBody>
          <a:bodyPr lIns="0" tIns="0" rIns="0" bIns="0"/>
          <a:lstStyle/>
          <a:p>
            <a:endParaRPr lang="zh-CN" altLang="en-US">
              <a:solidFill>
                <a:schemeClr val="tx1">
                  <a:lumMod val="95000"/>
                  <a:lumOff val="5000"/>
                </a:schemeClr>
              </a:solidFill>
              <a:latin typeface="等线" panose="02010600030101010101" pitchFamily="2" charset="-122"/>
              <a:ea typeface="等线" panose="02010600030101010101" pitchFamily="2" charset="-122"/>
            </a:endParaRPr>
          </a:p>
        </p:txBody>
      </p:sp>
      <p:pic>
        <p:nvPicPr>
          <p:cNvPr id="15368" name="Picture 5" descr="MC90023252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975" y="2114550"/>
            <a:ext cx="16287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4"/>
          <p:cNvSpPr>
            <a:spLocks noChangeArrowheads="1"/>
          </p:cNvSpPr>
          <p:nvPr/>
        </p:nvSpPr>
        <p:spPr bwMode="auto">
          <a:xfrm>
            <a:off x="1658937" y="1090184"/>
            <a:ext cx="61303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从数据库</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(database</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DB)</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到大数据</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(big data</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BD)</a:t>
            </a:r>
          </a:p>
        </p:txBody>
      </p:sp>
      <p:pic>
        <p:nvPicPr>
          <p:cNvPr id="15371" name="Picture 10" descr="大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276475"/>
            <a:ext cx="2363787"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Text Box 11"/>
          <p:cNvSpPr txBox="1">
            <a:spLocks noChangeArrowheads="1"/>
          </p:cNvSpPr>
          <p:nvPr/>
        </p:nvSpPr>
        <p:spPr bwMode="auto">
          <a:xfrm>
            <a:off x="1711325" y="1610913"/>
            <a:ext cx="5256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b="1" dirty="0">
                <a:solidFill>
                  <a:schemeClr val="tx1">
                    <a:lumMod val="95000"/>
                    <a:lumOff val="5000"/>
                  </a:schemeClr>
                </a:solidFill>
                <a:latin typeface="等线" panose="02010600030101010101" pitchFamily="2" charset="-122"/>
                <a:ea typeface="等线" panose="02010600030101010101" pitchFamily="2" charset="-122"/>
              </a:rPr>
              <a:t>“池塘捕鱼”</a:t>
            </a:r>
            <a:r>
              <a:rPr lang="en-US" altLang="zh-CN" sz="2000" b="1" dirty="0">
                <a:solidFill>
                  <a:schemeClr val="tx1">
                    <a:lumMod val="95000"/>
                    <a:lumOff val="5000"/>
                  </a:schemeClr>
                </a:solidFill>
                <a:latin typeface="等线" panose="02010600030101010101" pitchFamily="2" charset="-122"/>
                <a:ea typeface="等线" panose="02010600030101010101" pitchFamily="2" charset="-122"/>
              </a:rPr>
              <a:t>VS</a:t>
            </a:r>
            <a:r>
              <a:rPr lang="en-US" altLang="zh-CN" b="1" dirty="0">
                <a:solidFill>
                  <a:schemeClr val="tx1">
                    <a:lumMod val="95000"/>
                    <a:lumOff val="5000"/>
                  </a:schemeClr>
                </a:solidFill>
                <a:latin typeface="等线" panose="02010600030101010101" pitchFamily="2" charset="-122"/>
                <a:ea typeface="等线" panose="02010600030101010101" pitchFamily="2" charset="-122"/>
              </a:rPr>
              <a:t>“</a:t>
            </a:r>
            <a:r>
              <a:rPr lang="zh-CN" altLang="en-US" b="1" dirty="0">
                <a:solidFill>
                  <a:schemeClr val="tx1">
                    <a:lumMod val="95000"/>
                    <a:lumOff val="5000"/>
                  </a:schemeClr>
                </a:solidFill>
                <a:latin typeface="等线" panose="02010600030101010101" pitchFamily="2" charset="-122"/>
                <a:ea typeface="等线" panose="02010600030101010101" pitchFamily="2" charset="-122"/>
              </a:rPr>
              <a:t>大海捕鱼”</a:t>
            </a:r>
            <a:r>
              <a:rPr lang="zh-CN" altLang="en-US" dirty="0">
                <a:solidFill>
                  <a:schemeClr val="tx1">
                    <a:lumMod val="95000"/>
                    <a:lumOff val="5000"/>
                  </a:schemeClr>
                </a:solidFill>
                <a:latin typeface="等线" panose="02010600030101010101" pitchFamily="2" charset="-122"/>
                <a:ea typeface="等线" panose="02010600030101010101" pitchFamily="2" charset="-122"/>
              </a:rPr>
              <a:t>    </a:t>
            </a:r>
            <a:r>
              <a:rPr lang="zh-CN" altLang="en-US" sz="2000" b="1" dirty="0">
                <a:solidFill>
                  <a:schemeClr val="tx1">
                    <a:lumMod val="95000"/>
                    <a:lumOff val="5000"/>
                  </a:schemeClr>
                </a:solidFill>
                <a:latin typeface="等线" panose="02010600030101010101" pitchFamily="2" charset="-122"/>
                <a:ea typeface="等线" panose="02010600030101010101" pitchFamily="2" charset="-122"/>
              </a:rPr>
              <a:t>“鱼”是待处理的数据</a:t>
            </a:r>
          </a:p>
        </p:txBody>
      </p:sp>
      <p:sp>
        <p:nvSpPr>
          <p:cNvPr id="15373" name="Text Box 23"/>
          <p:cNvSpPr txBox="1">
            <a:spLocks noChangeArrowheads="1"/>
          </p:cNvSpPr>
          <p:nvPr/>
        </p:nvSpPr>
        <p:spPr bwMode="auto">
          <a:xfrm>
            <a:off x="612775" y="39989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1">
                    <a:lumMod val="95000"/>
                    <a:lumOff val="5000"/>
                  </a:schemeClr>
                </a:solidFill>
                <a:latin typeface="等线" panose="02010600030101010101" pitchFamily="2" charset="-122"/>
                <a:ea typeface="等线" panose="02010600030101010101" pitchFamily="2" charset="-122"/>
              </a:rPr>
              <a:t>数据规模</a:t>
            </a:r>
            <a:endParaRPr lang="en-US" altLang="zh-CN" dirty="0">
              <a:solidFill>
                <a:schemeClr val="tx1">
                  <a:lumMod val="95000"/>
                  <a:lumOff val="5000"/>
                </a:schemeClr>
              </a:solidFill>
              <a:latin typeface="等线" panose="02010600030101010101" pitchFamily="2" charset="-122"/>
              <a:ea typeface="等线" panose="02010600030101010101" pitchFamily="2" charset="-122"/>
            </a:endParaRPr>
          </a:p>
        </p:txBody>
      </p:sp>
      <p:sp>
        <p:nvSpPr>
          <p:cNvPr id="15374" name="Text Box 100"/>
          <p:cNvSpPr txBox="1">
            <a:spLocks noChangeArrowheads="1"/>
          </p:cNvSpPr>
          <p:nvPr/>
        </p:nvSpPr>
        <p:spPr bwMode="auto">
          <a:xfrm>
            <a:off x="2124075" y="4010025"/>
            <a:ext cx="25907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1">
                    <a:lumMod val="95000"/>
                    <a:lumOff val="5000"/>
                  </a:schemeClr>
                </a:solidFill>
                <a:latin typeface="等线" panose="02010600030101010101" pitchFamily="2" charset="-122"/>
                <a:ea typeface="等线" panose="02010600030101010101" pitchFamily="2" charset="-122"/>
              </a:rPr>
              <a:t>小（以</a:t>
            </a:r>
            <a:r>
              <a:rPr lang="en-US" altLang="zh-CN" dirty="0">
                <a:solidFill>
                  <a:schemeClr val="tx1">
                    <a:lumMod val="95000"/>
                    <a:lumOff val="5000"/>
                  </a:schemeClr>
                </a:solidFill>
                <a:latin typeface="等线" panose="02010600030101010101" pitchFamily="2" charset="-122"/>
                <a:ea typeface="等线" panose="02010600030101010101" pitchFamily="2" charset="-122"/>
              </a:rPr>
              <a:t>MB</a:t>
            </a:r>
            <a:r>
              <a:rPr lang="zh-CN" altLang="en-US" dirty="0">
                <a:solidFill>
                  <a:schemeClr val="tx1">
                    <a:lumMod val="95000"/>
                    <a:lumOff val="5000"/>
                  </a:schemeClr>
                </a:solidFill>
                <a:latin typeface="等线" panose="02010600030101010101" pitchFamily="2" charset="-122"/>
                <a:ea typeface="等线" panose="02010600030101010101" pitchFamily="2" charset="-122"/>
              </a:rPr>
              <a:t>为处理单位）</a:t>
            </a:r>
          </a:p>
        </p:txBody>
      </p:sp>
      <p:sp>
        <p:nvSpPr>
          <p:cNvPr id="15375" name="Text Box 101"/>
          <p:cNvSpPr txBox="1">
            <a:spLocks noChangeArrowheads="1"/>
          </p:cNvSpPr>
          <p:nvPr/>
        </p:nvSpPr>
        <p:spPr bwMode="auto">
          <a:xfrm>
            <a:off x="4789488" y="3998913"/>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大（以</a:t>
            </a:r>
            <a:r>
              <a:rPr lang="en-US" altLang="zh-CN">
                <a:solidFill>
                  <a:schemeClr val="tx1">
                    <a:lumMod val="95000"/>
                    <a:lumOff val="5000"/>
                  </a:schemeClr>
                </a:solidFill>
                <a:latin typeface="等线" panose="02010600030101010101" pitchFamily="2" charset="-122"/>
                <a:ea typeface="等线" panose="02010600030101010101" pitchFamily="2" charset="-122"/>
              </a:rPr>
              <a:t>GB</a:t>
            </a:r>
            <a:r>
              <a:rPr lang="zh-CN" altLang="en-US">
                <a:solidFill>
                  <a:schemeClr val="tx1">
                    <a:lumMod val="95000"/>
                    <a:lumOff val="5000"/>
                  </a:schemeClr>
                </a:solidFill>
                <a:latin typeface="等线" panose="02010600030101010101" pitchFamily="2" charset="-122"/>
                <a:ea typeface="等线" panose="02010600030101010101" pitchFamily="2" charset="-122"/>
              </a:rPr>
              <a:t>、</a:t>
            </a:r>
            <a:r>
              <a:rPr lang="en-US" altLang="zh-CN">
                <a:solidFill>
                  <a:schemeClr val="tx1">
                    <a:lumMod val="95000"/>
                    <a:lumOff val="5000"/>
                  </a:schemeClr>
                </a:solidFill>
                <a:latin typeface="等线" panose="02010600030101010101" pitchFamily="2" charset="-122"/>
                <a:ea typeface="等线" panose="02010600030101010101" pitchFamily="2" charset="-122"/>
              </a:rPr>
              <a:t>TB</a:t>
            </a:r>
            <a:r>
              <a:rPr lang="zh-CN" altLang="en-US">
                <a:solidFill>
                  <a:schemeClr val="tx1">
                    <a:lumMod val="95000"/>
                    <a:lumOff val="5000"/>
                  </a:schemeClr>
                </a:solidFill>
                <a:latin typeface="等线" panose="02010600030101010101" pitchFamily="2" charset="-122"/>
                <a:ea typeface="等线" panose="02010600030101010101" pitchFamily="2" charset="-122"/>
              </a:rPr>
              <a:t>、</a:t>
            </a:r>
            <a:r>
              <a:rPr lang="en-US" altLang="zh-CN">
                <a:solidFill>
                  <a:schemeClr val="tx1">
                    <a:lumMod val="95000"/>
                    <a:lumOff val="5000"/>
                  </a:schemeClr>
                </a:solidFill>
                <a:latin typeface="等线" panose="02010600030101010101" pitchFamily="2" charset="-122"/>
                <a:ea typeface="等线" panose="02010600030101010101" pitchFamily="2" charset="-122"/>
              </a:rPr>
              <a:t>PB</a:t>
            </a:r>
            <a:r>
              <a:rPr lang="zh-CN" altLang="en-US">
                <a:solidFill>
                  <a:schemeClr val="tx1">
                    <a:lumMod val="95000"/>
                    <a:lumOff val="5000"/>
                  </a:schemeClr>
                </a:solidFill>
                <a:latin typeface="等线" panose="02010600030101010101" pitchFamily="2" charset="-122"/>
                <a:ea typeface="等线" panose="02010600030101010101" pitchFamily="2" charset="-122"/>
              </a:rPr>
              <a:t>为处理单位）</a:t>
            </a:r>
          </a:p>
        </p:txBody>
      </p:sp>
      <p:sp>
        <p:nvSpPr>
          <p:cNvPr id="15376" name="Text Box 102"/>
          <p:cNvSpPr txBox="1">
            <a:spLocks noChangeArrowheads="1"/>
          </p:cNvSpPr>
          <p:nvPr/>
        </p:nvSpPr>
        <p:spPr bwMode="auto">
          <a:xfrm>
            <a:off x="612775" y="44307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数据类型</a:t>
            </a:r>
            <a:endParaRPr lang="en-US" altLang="zh-CN">
              <a:solidFill>
                <a:schemeClr val="tx1">
                  <a:lumMod val="95000"/>
                  <a:lumOff val="5000"/>
                </a:schemeClr>
              </a:solidFill>
              <a:latin typeface="等线" panose="02010600030101010101" pitchFamily="2" charset="-122"/>
              <a:ea typeface="等线" panose="02010600030101010101" pitchFamily="2" charset="-122"/>
            </a:endParaRPr>
          </a:p>
        </p:txBody>
      </p:sp>
      <p:sp>
        <p:nvSpPr>
          <p:cNvPr id="15377" name="Text Box 104"/>
          <p:cNvSpPr txBox="1">
            <a:spLocks noChangeArrowheads="1"/>
          </p:cNvSpPr>
          <p:nvPr/>
        </p:nvSpPr>
        <p:spPr bwMode="auto">
          <a:xfrm>
            <a:off x="2124075" y="4437063"/>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单一（结构化为主）</a:t>
            </a:r>
          </a:p>
        </p:txBody>
      </p:sp>
      <p:sp>
        <p:nvSpPr>
          <p:cNvPr id="15378" name="Text Box 105"/>
          <p:cNvSpPr txBox="1">
            <a:spLocks noChangeArrowheads="1"/>
          </p:cNvSpPr>
          <p:nvPr/>
        </p:nvSpPr>
        <p:spPr bwMode="auto">
          <a:xfrm>
            <a:off x="4787900" y="4430713"/>
            <a:ext cx="407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tx1">
                    <a:lumMod val="95000"/>
                    <a:lumOff val="5000"/>
                  </a:schemeClr>
                </a:solidFill>
                <a:latin typeface="等线" panose="02010600030101010101" pitchFamily="2" charset="-122"/>
                <a:ea typeface="等线" panose="02010600030101010101" pitchFamily="2" charset="-122"/>
              </a:rPr>
              <a:t>繁多（结构化、半结构化、非结构化）</a:t>
            </a:r>
          </a:p>
        </p:txBody>
      </p:sp>
      <p:sp>
        <p:nvSpPr>
          <p:cNvPr id="15379" name="Text Box 106"/>
          <p:cNvSpPr txBox="1">
            <a:spLocks noChangeArrowheads="1"/>
          </p:cNvSpPr>
          <p:nvPr/>
        </p:nvSpPr>
        <p:spPr bwMode="auto">
          <a:xfrm>
            <a:off x="615950" y="4797425"/>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模式和数据</a:t>
            </a:r>
          </a:p>
          <a:p>
            <a:r>
              <a:rPr lang="zh-CN" altLang="en-US">
                <a:solidFill>
                  <a:schemeClr val="tx1">
                    <a:lumMod val="95000"/>
                    <a:lumOff val="5000"/>
                  </a:schemeClr>
                </a:solidFill>
                <a:latin typeface="等线" panose="02010600030101010101" pitchFamily="2" charset="-122"/>
                <a:ea typeface="等线" panose="02010600030101010101" pitchFamily="2" charset="-122"/>
              </a:rPr>
              <a:t>的关系</a:t>
            </a:r>
          </a:p>
        </p:txBody>
      </p:sp>
      <p:sp>
        <p:nvSpPr>
          <p:cNvPr id="15380" name="Text Box 107"/>
          <p:cNvSpPr txBox="1">
            <a:spLocks noChangeArrowheads="1"/>
          </p:cNvSpPr>
          <p:nvPr/>
        </p:nvSpPr>
        <p:spPr bwMode="auto">
          <a:xfrm>
            <a:off x="2124075" y="4797425"/>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先有模式后有数据</a:t>
            </a:r>
          </a:p>
          <a:p>
            <a:r>
              <a:rPr lang="en-US" altLang="zh-CN">
                <a:solidFill>
                  <a:schemeClr val="tx1">
                    <a:lumMod val="95000"/>
                    <a:lumOff val="5000"/>
                  </a:schemeClr>
                </a:solidFill>
                <a:latin typeface="等线" panose="02010600030101010101" pitchFamily="2" charset="-122"/>
                <a:ea typeface="等线" panose="02010600030101010101" pitchFamily="2" charset="-122"/>
              </a:rPr>
              <a:t>(</a:t>
            </a:r>
            <a:r>
              <a:rPr lang="zh-CN" altLang="en-US">
                <a:solidFill>
                  <a:schemeClr val="tx1">
                    <a:lumMod val="95000"/>
                    <a:lumOff val="5000"/>
                  </a:schemeClr>
                </a:solidFill>
                <a:latin typeface="等线" panose="02010600030101010101" pitchFamily="2" charset="-122"/>
                <a:ea typeface="等线" panose="02010600030101010101" pitchFamily="2" charset="-122"/>
              </a:rPr>
              <a:t>先有池塘后有鱼</a:t>
            </a:r>
            <a:r>
              <a:rPr lang="en-US" altLang="zh-CN">
                <a:solidFill>
                  <a:schemeClr val="tx1">
                    <a:lumMod val="95000"/>
                    <a:lumOff val="5000"/>
                  </a:schemeClr>
                </a:solidFill>
                <a:latin typeface="等线" panose="02010600030101010101" pitchFamily="2" charset="-122"/>
                <a:ea typeface="等线" panose="02010600030101010101" pitchFamily="2" charset="-122"/>
              </a:rPr>
              <a:t>)</a:t>
            </a:r>
          </a:p>
        </p:txBody>
      </p:sp>
      <p:sp>
        <p:nvSpPr>
          <p:cNvPr id="15381" name="Text Box 108"/>
          <p:cNvSpPr txBox="1">
            <a:spLocks noChangeArrowheads="1"/>
          </p:cNvSpPr>
          <p:nvPr/>
        </p:nvSpPr>
        <p:spPr bwMode="auto">
          <a:xfrm>
            <a:off x="4789488" y="4803775"/>
            <a:ext cx="2698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先有数据后有模式</a:t>
            </a:r>
          </a:p>
          <a:p>
            <a:r>
              <a:rPr lang="zh-CN" altLang="en-US">
                <a:solidFill>
                  <a:schemeClr val="tx1">
                    <a:lumMod val="95000"/>
                    <a:lumOff val="5000"/>
                  </a:schemeClr>
                </a:solidFill>
                <a:latin typeface="等线" panose="02010600030101010101" pitchFamily="2" charset="-122"/>
                <a:ea typeface="等线" panose="02010600030101010101" pitchFamily="2" charset="-122"/>
              </a:rPr>
              <a:t>模式随数据增多不断演变</a:t>
            </a:r>
          </a:p>
        </p:txBody>
      </p:sp>
      <p:sp>
        <p:nvSpPr>
          <p:cNvPr id="15382" name="Text Box 109"/>
          <p:cNvSpPr txBox="1">
            <a:spLocks noChangeArrowheads="1"/>
          </p:cNvSpPr>
          <p:nvPr/>
        </p:nvSpPr>
        <p:spPr bwMode="auto">
          <a:xfrm>
            <a:off x="612775" y="551656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处理对象</a:t>
            </a:r>
          </a:p>
        </p:txBody>
      </p:sp>
      <p:sp>
        <p:nvSpPr>
          <p:cNvPr id="15383" name="Text Box 110"/>
          <p:cNvSpPr txBox="1">
            <a:spLocks noChangeArrowheads="1"/>
          </p:cNvSpPr>
          <p:nvPr/>
        </p:nvSpPr>
        <p:spPr bwMode="auto">
          <a:xfrm>
            <a:off x="2124075" y="5516563"/>
            <a:ext cx="224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数据（池塘中的鱼）</a:t>
            </a:r>
          </a:p>
        </p:txBody>
      </p:sp>
      <p:sp>
        <p:nvSpPr>
          <p:cNvPr id="15384" name="Text Box 111"/>
          <p:cNvSpPr txBox="1">
            <a:spLocks noChangeArrowheads="1"/>
          </p:cNvSpPr>
          <p:nvPr/>
        </p:nvSpPr>
        <p:spPr bwMode="auto">
          <a:xfrm>
            <a:off x="4789488" y="5445125"/>
            <a:ext cx="311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a:solidFill>
                  <a:schemeClr val="tx1">
                    <a:lumMod val="95000"/>
                    <a:lumOff val="5000"/>
                  </a:schemeClr>
                </a:solidFill>
                <a:latin typeface="等线" panose="02010600030101010101" pitchFamily="2" charset="-122"/>
                <a:ea typeface="等线" panose="02010600030101010101" pitchFamily="2" charset="-122"/>
              </a:rPr>
              <a:t>(“</a:t>
            </a:r>
            <a:r>
              <a:rPr lang="zh-CN" altLang="en-US">
                <a:solidFill>
                  <a:schemeClr val="tx1">
                    <a:lumMod val="95000"/>
                    <a:lumOff val="5000"/>
                  </a:schemeClr>
                </a:solidFill>
                <a:latin typeface="等线" panose="02010600030101010101" pitchFamily="2" charset="-122"/>
                <a:ea typeface="等线" panose="02010600030101010101" pitchFamily="2" charset="-122"/>
              </a:rPr>
              <a:t>鱼”，通过某些“鱼”判断其他</a:t>
            </a:r>
          </a:p>
          <a:p>
            <a:r>
              <a:rPr lang="zh-CN" altLang="en-US">
                <a:solidFill>
                  <a:schemeClr val="tx1">
                    <a:lumMod val="95000"/>
                    <a:lumOff val="5000"/>
                  </a:schemeClr>
                </a:solidFill>
                <a:latin typeface="等线" panose="02010600030101010101" pitchFamily="2" charset="-122"/>
                <a:ea typeface="等线" panose="02010600030101010101" pitchFamily="2" charset="-122"/>
              </a:rPr>
              <a:t>种类的“鱼”是否存在</a:t>
            </a:r>
            <a:r>
              <a:rPr lang="en-US" altLang="zh-CN">
                <a:solidFill>
                  <a:schemeClr val="tx1">
                    <a:lumMod val="95000"/>
                    <a:lumOff val="5000"/>
                  </a:schemeClr>
                </a:solidFill>
                <a:latin typeface="等线" panose="02010600030101010101" pitchFamily="2" charset="-122"/>
                <a:ea typeface="等线" panose="02010600030101010101" pitchFamily="2" charset="-122"/>
              </a:rPr>
              <a:t>)</a:t>
            </a:r>
          </a:p>
        </p:txBody>
      </p:sp>
      <p:sp>
        <p:nvSpPr>
          <p:cNvPr id="15385" name="Text Box 112"/>
          <p:cNvSpPr txBox="1">
            <a:spLocks noChangeArrowheads="1"/>
          </p:cNvSpPr>
          <p:nvPr/>
        </p:nvSpPr>
        <p:spPr bwMode="auto">
          <a:xfrm>
            <a:off x="612775" y="6092825"/>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a:solidFill>
                  <a:schemeClr val="tx1">
                    <a:lumMod val="95000"/>
                    <a:lumOff val="5000"/>
                  </a:schemeClr>
                </a:solidFill>
                <a:latin typeface="等线" panose="02010600030101010101" pitchFamily="2" charset="-122"/>
                <a:ea typeface="等线" panose="02010600030101010101" pitchFamily="2" charset="-122"/>
              </a:rPr>
              <a:t>处理工具</a:t>
            </a:r>
          </a:p>
        </p:txBody>
      </p:sp>
      <p:sp>
        <p:nvSpPr>
          <p:cNvPr id="15386" name="Text Box 113"/>
          <p:cNvSpPr txBox="1">
            <a:spLocks noChangeArrowheads="1"/>
          </p:cNvSpPr>
          <p:nvPr/>
        </p:nvSpPr>
        <p:spPr bwMode="auto">
          <a:xfrm>
            <a:off x="2124075" y="6157913"/>
            <a:ext cx="166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a:solidFill>
                  <a:schemeClr val="tx1">
                    <a:lumMod val="95000"/>
                    <a:lumOff val="5000"/>
                  </a:schemeClr>
                </a:solidFill>
                <a:latin typeface="等线" panose="02010600030101010101" pitchFamily="2" charset="-122"/>
                <a:ea typeface="等线" panose="02010600030101010101" pitchFamily="2" charset="-122"/>
              </a:rPr>
              <a:t>One size fits all</a:t>
            </a:r>
          </a:p>
        </p:txBody>
      </p:sp>
      <p:sp>
        <p:nvSpPr>
          <p:cNvPr id="15387" name="Text Box 114"/>
          <p:cNvSpPr txBox="1">
            <a:spLocks noChangeArrowheads="1"/>
          </p:cNvSpPr>
          <p:nvPr/>
        </p:nvSpPr>
        <p:spPr bwMode="auto">
          <a:xfrm>
            <a:off x="4864100" y="6165850"/>
            <a:ext cx="15488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a:solidFill>
                  <a:schemeClr val="tx1">
                    <a:lumMod val="95000"/>
                    <a:lumOff val="5000"/>
                  </a:schemeClr>
                </a:solidFill>
                <a:latin typeface="等线" panose="02010600030101010101" pitchFamily="2" charset="-122"/>
                <a:ea typeface="等线" panose="02010600030101010101" pitchFamily="2" charset="-122"/>
              </a:rPr>
              <a:t>No size fits all</a:t>
            </a:r>
          </a:p>
        </p:txBody>
      </p:sp>
    </p:spTree>
    <p:extLst>
      <p:ext uri="{BB962C8B-B14F-4D97-AF65-F5344CB8AC3E}">
        <p14:creationId xmlns:p14="http://schemas.microsoft.com/office/powerpoint/2010/main" val="301146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个人信息</a:t>
            </a:r>
          </a:p>
        </p:txBody>
      </p:sp>
      <p:sp>
        <p:nvSpPr>
          <p:cNvPr id="3" name="内容占位符 2"/>
          <p:cNvSpPr>
            <a:spLocks noGrp="1"/>
          </p:cNvSpPr>
          <p:nvPr>
            <p:ph idx="1"/>
          </p:nvPr>
        </p:nvSpPr>
        <p:spPr/>
        <p:txBody>
          <a:bodyPr/>
          <a:lstStyle/>
          <a:p>
            <a:pPr marL="0" indent="0">
              <a:buNone/>
            </a:pPr>
            <a:endParaRPr lang="en-US" altLang="zh-CN" dirty="0"/>
          </a:p>
          <a:p>
            <a:r>
              <a:rPr lang="zh-CN" altLang="en-US" sz="2800" dirty="0"/>
              <a:t>翟剑锋</a:t>
            </a:r>
            <a:endParaRPr lang="en-US" altLang="zh-CN" dirty="0"/>
          </a:p>
          <a:p>
            <a:pPr marL="0" indent="0">
              <a:buNone/>
            </a:pPr>
            <a:r>
              <a:rPr lang="en-US" altLang="zh-CN" dirty="0"/>
              <a:t>Email: zhaijf@cass.org.cn</a:t>
            </a:r>
          </a:p>
          <a:p>
            <a:pPr marL="0" indent="0">
              <a:buNone/>
            </a:pPr>
            <a:r>
              <a:rPr lang="zh-CN" altLang="en-US" dirty="0"/>
              <a:t>微 信</a:t>
            </a:r>
            <a:r>
              <a:rPr lang="en-US" altLang="zh-CN" dirty="0"/>
              <a:t>:106371308</a:t>
            </a:r>
          </a:p>
          <a:p>
            <a:endParaRPr lang="zh-CN" altLang="en-US" dirty="0"/>
          </a:p>
        </p:txBody>
      </p:sp>
    </p:spTree>
    <p:extLst>
      <p:ext uri="{BB962C8B-B14F-4D97-AF65-F5344CB8AC3E}">
        <p14:creationId xmlns:p14="http://schemas.microsoft.com/office/powerpoint/2010/main" val="2933899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a:t>目录</a:t>
            </a:r>
          </a:p>
        </p:txBody>
      </p:sp>
      <p:sp>
        <p:nvSpPr>
          <p:cNvPr id="2" name="内容占位符 1"/>
          <p:cNvSpPr>
            <a:spLocks noGrp="1"/>
          </p:cNvSpPr>
          <p:nvPr>
            <p:ph idx="1"/>
          </p:nvPr>
        </p:nvSpPr>
        <p:spPr/>
        <p:txBody>
          <a:bodyPr/>
          <a:lstStyle/>
          <a:p>
            <a:endParaRPr lang="en-US" altLang="zh-CN" b="1" dirty="0">
              <a:latin typeface="幼圆" panose="02010509060101010101" pitchFamily="49" charset="-122"/>
            </a:endParaRPr>
          </a:p>
          <a:p>
            <a:r>
              <a:rPr lang="zh-CN" altLang="en-US" dirty="0">
                <a:solidFill>
                  <a:schemeClr val="bg1">
                    <a:lumMod val="50000"/>
                  </a:schemeClr>
                </a:solidFill>
              </a:rPr>
              <a:t>大数据的来源</a:t>
            </a:r>
          </a:p>
          <a:p>
            <a:r>
              <a:rPr lang="zh-CN" altLang="en-US" dirty="0"/>
              <a:t>什么是大数据</a:t>
            </a:r>
          </a:p>
          <a:p>
            <a:r>
              <a:rPr lang="zh-CN" altLang="en-US" dirty="0">
                <a:solidFill>
                  <a:schemeClr val="bg1">
                    <a:lumMod val="50000"/>
                  </a:schemeClr>
                </a:solidFill>
                <a:latin typeface="幼圆" panose="02010509060101010101" pitchFamily="49" charset="-122"/>
              </a:rPr>
              <a:t>成功案例</a:t>
            </a:r>
            <a:endParaRPr lang="en-US" altLang="zh-CN" dirty="0">
              <a:solidFill>
                <a:schemeClr val="bg1">
                  <a:lumMod val="50000"/>
                </a:schemeClr>
              </a:solidFill>
              <a:latin typeface="幼圆" panose="02010509060101010101" pitchFamily="49" charset="-122"/>
            </a:endParaRPr>
          </a:p>
          <a:p>
            <a:r>
              <a:rPr lang="zh-CN" altLang="en-US" dirty="0">
                <a:solidFill>
                  <a:schemeClr val="bg1">
                    <a:lumMod val="50000"/>
                  </a:schemeClr>
                </a:solidFill>
              </a:rPr>
              <a:t>大数据的相关技术</a:t>
            </a:r>
            <a:endParaRPr lang="zh-CN" altLang="en-US" b="1" dirty="0">
              <a:solidFill>
                <a:schemeClr val="bg1">
                  <a:lumMod val="50000"/>
                </a:schemeClr>
              </a:solidFill>
              <a:latin typeface="幼圆" panose="02010509060101010101" pitchFamily="49" charset="-122"/>
            </a:endParaRPr>
          </a:p>
          <a:p>
            <a:endParaRPr lang="zh-CN" altLang="en-US" b="1" dirty="0"/>
          </a:p>
        </p:txBody>
      </p:sp>
    </p:spTree>
    <p:extLst>
      <p:ext uri="{BB962C8B-B14F-4D97-AF65-F5344CB8AC3E}">
        <p14:creationId xmlns:p14="http://schemas.microsoft.com/office/powerpoint/2010/main" val="193672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116632"/>
            <a:ext cx="82089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eaLnBrk="1" hangingPunct="1"/>
            <a:endParaRPr kumimoji="0" lang="en-US" altLang="zh-TW" sz="3600" b="1" dirty="0">
              <a:solidFill>
                <a:srgbClr val="161571"/>
              </a:solidFill>
              <a:latin typeface="文鼎新特黑"/>
              <a:ea typeface="微軟正黑體" pitchFamily="34" charset="-120"/>
              <a:cs typeface="Calibri" pitchFamily="34" charset="0"/>
            </a:endParaRPr>
          </a:p>
        </p:txBody>
      </p:sp>
      <p:sp>
        <p:nvSpPr>
          <p:cNvPr id="9" name="文字方塊 8"/>
          <p:cNvSpPr txBox="1"/>
          <p:nvPr/>
        </p:nvSpPr>
        <p:spPr>
          <a:xfrm>
            <a:off x="4572000" y="1495197"/>
            <a:ext cx="1334020" cy="349702"/>
          </a:xfrm>
          <a:prstGeom prst="rect">
            <a:avLst/>
          </a:prstGeom>
          <a:solidFill>
            <a:srgbClr val="FFFFFF">
              <a:alpha val="89804"/>
            </a:srgbClr>
          </a:solidFill>
        </p:spPr>
        <p:txBody>
          <a:bodyPr wrap="none" tIns="0" bIns="72000" rtlCol="0" anchor="ctr" anchorCtr="0">
            <a:spAutoFit/>
          </a:bodyPr>
          <a:lstStyle/>
          <a:p>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Social Media</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sp>
        <p:nvSpPr>
          <p:cNvPr id="10" name="文字方塊 9"/>
          <p:cNvSpPr txBox="1"/>
          <p:nvPr/>
        </p:nvSpPr>
        <p:spPr>
          <a:xfrm>
            <a:off x="6500020" y="1495122"/>
            <a:ext cx="1744388" cy="349702"/>
          </a:xfrm>
          <a:prstGeom prst="rect">
            <a:avLst/>
          </a:prstGeom>
          <a:solidFill>
            <a:srgbClr val="FFFFFF">
              <a:alpha val="89804"/>
            </a:srgbClr>
          </a:solidFill>
        </p:spPr>
        <p:txBody>
          <a:bodyPr wrap="none" tIns="0" bIns="72000" rtlCol="0" anchor="ctr" anchorCtr="0">
            <a:spAutoFit/>
          </a:bodyPr>
          <a:lstStyle/>
          <a:p>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Machine / Sensor</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sp>
        <p:nvSpPr>
          <p:cNvPr id="11" name="文字方塊 10"/>
          <p:cNvSpPr txBox="1"/>
          <p:nvPr/>
        </p:nvSpPr>
        <p:spPr>
          <a:xfrm>
            <a:off x="2584851" y="1495197"/>
            <a:ext cx="1300356" cy="349702"/>
          </a:xfrm>
          <a:prstGeom prst="rect">
            <a:avLst/>
          </a:prstGeom>
          <a:solidFill>
            <a:srgbClr val="FFFFFF">
              <a:alpha val="89804"/>
            </a:srgbClr>
          </a:solidFill>
        </p:spPr>
        <p:txBody>
          <a:bodyPr wrap="none" tIns="0" bIns="72000" rtlCol="0" anchor="ctr" anchorCtr="0">
            <a:spAutoFit/>
          </a:bodyPr>
          <a:lstStyle/>
          <a:p>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DOC / Media</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sp>
        <p:nvSpPr>
          <p:cNvPr id="12" name="文字方塊 11"/>
          <p:cNvSpPr txBox="1"/>
          <p:nvPr/>
        </p:nvSpPr>
        <p:spPr>
          <a:xfrm>
            <a:off x="628009" y="1477210"/>
            <a:ext cx="1536988" cy="626701"/>
          </a:xfrm>
          <a:prstGeom prst="rect">
            <a:avLst/>
          </a:prstGeom>
          <a:solidFill>
            <a:srgbClr val="FFFFFF">
              <a:alpha val="89804"/>
            </a:srgbClr>
          </a:solidFill>
        </p:spPr>
        <p:txBody>
          <a:bodyPr wrap="square" tIns="0" bIns="72000" rtlCol="0" anchor="ctr" anchorCtr="0">
            <a:spAutoFit/>
          </a:bodyPr>
          <a:lstStyle/>
          <a:p>
            <a:pPr algn="ctr"/>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Web </a:t>
            </a:r>
          </a:p>
          <a:p>
            <a:pPr algn="ctr"/>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Clickstream</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pic>
        <p:nvPicPr>
          <p:cNvPr id="13" name="Picture 29" descr="http://t2.gstatic.com/images?q=tbn:ANd9GcR1L2ZTgHJYDbbzGgdWgY0HF3onTvcLEaeRyEKK8t5ZPnnP0QC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9159" y="2062733"/>
            <a:ext cx="2016931" cy="13781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3"/>
          <p:cNvGrpSpPr/>
          <p:nvPr/>
        </p:nvGrpSpPr>
        <p:grpSpPr>
          <a:xfrm>
            <a:off x="4211490" y="3720493"/>
            <a:ext cx="1872678" cy="1475858"/>
            <a:chOff x="7740352" y="5661248"/>
            <a:chExt cx="936103" cy="602776"/>
          </a:xfrm>
        </p:grpSpPr>
        <p:pic>
          <p:nvPicPr>
            <p:cNvPr id="16" name="Picture 39" descr="http://t0.gstatic.com/images?q=tbn:ANd9GcTd_Pl5QnWEuafcevwj-FmkO0eNsIbEWpQ_4JaB6fuyjIowF39Y-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群組 1"/>
          <p:cNvGrpSpPr/>
          <p:nvPr/>
        </p:nvGrpSpPr>
        <p:grpSpPr>
          <a:xfrm>
            <a:off x="2368612" y="2062733"/>
            <a:ext cx="1777631" cy="1467283"/>
            <a:chOff x="2002281" y="2177741"/>
            <a:chExt cx="723546" cy="531179"/>
          </a:xfrm>
        </p:grpSpPr>
        <p:pic>
          <p:nvPicPr>
            <p:cNvPr id="18" name="Picture 45" descr="http://t1.gstatic.com/images?q=tbn:ANd9GcQgJm8PTapCxhxwkrd-CdGI-UYWlzFgyg8Ssvh99-AO5tyapH5yiQ"/>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3988" y="2191611"/>
              <a:ext cx="249487" cy="2469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5" descr="http://www.teachers-direct.co.uk/images/PDF_icon.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43876" y="2177741"/>
              <a:ext cx="281951" cy="2819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7" descr="http://t3.gstatic.com/images?q=tbn:ANd9GcQY36eBSojYpqaKZ6Y6RgVJlVCI2vmQYK8LZwOFu2i6fd0y_pC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2281" y="2204240"/>
              <a:ext cx="221707" cy="2217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9" descr="http://t2.gstatic.com/images?q=tbn:ANd9GcSXDYVlQEkHHSv1SWpnKCrp0W4ruExlceSueK8hCAJQxa1df0ENz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17829" y="2476409"/>
              <a:ext cx="207111" cy="232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7" descr="http://t3.gstatic.com/images?q=tbn:ANd9GcR2J-AgjY2x4or9vujhfOQsVxbozxu-uBmCzREUNyRh8c12ySxw"/>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64849" y="2462172"/>
              <a:ext cx="214478" cy="2144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86335" y="2447613"/>
              <a:ext cx="233647" cy="22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74" descr="物联网架构示意图"/>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5570" y="2135932"/>
            <a:ext cx="2158680" cy="24224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24"/>
          <p:cNvGrpSpPr/>
          <p:nvPr/>
        </p:nvGrpSpPr>
        <p:grpSpPr>
          <a:xfrm>
            <a:off x="1252406" y="2348880"/>
            <a:ext cx="927898" cy="988550"/>
            <a:chOff x="5135053" y="1916830"/>
            <a:chExt cx="628153" cy="630958"/>
          </a:xfrm>
        </p:grpSpPr>
        <p:pic>
          <p:nvPicPr>
            <p:cNvPr id="26" name="Picture 78" descr="http://t1.gstatic.com/images?q=tbn:ANd9GcQ9Z4R2KhjpcCa_6YjGISTegEWWdgCN2fEden8KBPU-1nPG4on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35053" y="1916831"/>
              <a:ext cx="628153" cy="6309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矩形 26"/>
            <p:cNvSpPr/>
            <p:nvPr/>
          </p:nvSpPr>
          <p:spPr bwMode="auto">
            <a:xfrm>
              <a:off x="5135053" y="1916830"/>
              <a:ext cx="628153" cy="630957"/>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zh-TW" altLang="en-US" sz="2400" b="0" i="0" u="none" strike="noStrike" cap="none" normalizeH="0" baseline="0">
                <a:ln>
                  <a:noFill/>
                </a:ln>
                <a:solidFill>
                  <a:schemeClr val="bg1">
                    <a:lumMod val="50000"/>
                  </a:schemeClr>
                </a:solidFill>
                <a:effectLst/>
                <a:latin typeface="Arial" charset="0"/>
                <a:ea typeface="MS PGothic" pitchFamily="32" charset="-128"/>
              </a:endParaRPr>
            </a:p>
          </p:txBody>
        </p:sp>
      </p:grpSp>
      <p:pic>
        <p:nvPicPr>
          <p:cNvPr id="28" name="Picture 80" descr="http://t3.gstatic.com/images?q=tbn:ANd9GcSnZTtqhQMDXwITG-tGVq0G77zTqSjraBM1szAhhZ7kzoMfwedqm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121" y="2375471"/>
            <a:ext cx="667285" cy="667285"/>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2881825" y="3799214"/>
            <a:ext cx="657552" cy="369332"/>
          </a:xfrm>
          <a:prstGeom prst="rect">
            <a:avLst/>
          </a:prstGeom>
          <a:noFill/>
        </p:spPr>
        <p:txBody>
          <a:bodyPr wrap="none" rtlCol="0">
            <a:spAutoFit/>
          </a:bodyPr>
          <a:lstStyle/>
          <a:p>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Apps</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pic>
        <p:nvPicPr>
          <p:cNvPr id="30" name="Picture 82" descr="http://t0.gstatic.com/images?q=tbn:ANd9GcTgRv2cFs8eSJtUgs5kbwaKKEEFruCFPE2by_rjVZsj_4Yg-qk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69953" y="4213348"/>
            <a:ext cx="1512727" cy="12034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ttp://t2.gstatic.com/images?q=tbn:ANd9GcQuryLxVwt79OguzuUqhbXWzDZesONBz5sFk_OFOcqeEFxqynuP"/>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3568" y="4317161"/>
            <a:ext cx="762730" cy="679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8" descr="http://t3.gstatic.com/images?q=tbn:ANd9GcRDXS9Nv8ReZ49zCkKDTqwNbt41w7cHYpH6veVr8jFuIlFVAXjpQw"/>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27372" y="4339609"/>
            <a:ext cx="558107" cy="646082"/>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899592" y="3779870"/>
            <a:ext cx="931665" cy="369332"/>
          </a:xfrm>
          <a:prstGeom prst="rect">
            <a:avLst/>
          </a:prstGeom>
          <a:noFill/>
        </p:spPr>
        <p:txBody>
          <a:bodyPr wrap="none" rtlCol="0">
            <a:spAutoFit/>
          </a:bodyPr>
          <a:lstStyle/>
          <a:p>
            <a:r>
              <a:rPr lang="en-US" altLang="zh-TW" sz="1800" b="1" u="sng" dirty="0">
                <a:solidFill>
                  <a:schemeClr val="bg1">
                    <a:lumMod val="50000"/>
                  </a:schemeClr>
                </a:solidFill>
                <a:latin typeface="Arial Narrow" pitchFamily="34" charset="0"/>
                <a:ea typeface="Arial Unicode MS" pitchFamily="34" charset="-120"/>
                <a:cs typeface="Arial Unicode MS" pitchFamily="34" charset="-120"/>
              </a:rPr>
              <a:t>Call Log</a:t>
            </a:r>
            <a:endParaRPr lang="zh-TW" altLang="en-US" sz="1800" b="1" u="sng" dirty="0">
              <a:solidFill>
                <a:schemeClr val="bg1">
                  <a:lumMod val="50000"/>
                </a:schemeClr>
              </a:solidFill>
              <a:latin typeface="Arial Narrow" pitchFamily="34" charset="0"/>
              <a:ea typeface="Arial Unicode MS" pitchFamily="34" charset="-120"/>
              <a:cs typeface="Arial Unicode MS" pitchFamily="34" charset="-120"/>
            </a:endParaRPr>
          </a:p>
        </p:txBody>
      </p:sp>
      <p:sp>
        <p:nvSpPr>
          <p:cNvPr id="34" name="文字方塊 33"/>
          <p:cNvSpPr txBox="1"/>
          <p:nvPr/>
        </p:nvSpPr>
        <p:spPr>
          <a:xfrm>
            <a:off x="1378645" y="4458422"/>
            <a:ext cx="655560" cy="307777"/>
          </a:xfrm>
          <a:prstGeom prst="rect">
            <a:avLst/>
          </a:prstGeom>
          <a:noFill/>
        </p:spPr>
        <p:txBody>
          <a:bodyPr wrap="square" rtlCol="0">
            <a:spAutoFit/>
          </a:bodyPr>
          <a:lstStyle/>
          <a:p>
            <a:pPr algn="ctr"/>
            <a:r>
              <a:rPr lang="en-US" altLang="zh-TW" sz="1400" b="1" dirty="0">
                <a:solidFill>
                  <a:schemeClr val="bg1">
                    <a:lumMod val="50000"/>
                  </a:schemeClr>
                </a:solidFill>
                <a:latin typeface="Arial Narrow" pitchFamily="34" charset="0"/>
                <a:ea typeface="Arial Unicode MS" pitchFamily="34" charset="-120"/>
                <a:cs typeface="Arial Unicode MS" pitchFamily="34" charset="-120"/>
              </a:rPr>
              <a:t>Log</a:t>
            </a:r>
            <a:endParaRPr lang="zh-TW" altLang="en-US" sz="1400" b="1" dirty="0">
              <a:solidFill>
                <a:schemeClr val="bg1">
                  <a:lumMod val="50000"/>
                </a:schemeClr>
              </a:solidFill>
              <a:latin typeface="Arial Narrow" pitchFamily="34" charset="0"/>
              <a:ea typeface="Arial Unicode MS" pitchFamily="34" charset="-120"/>
              <a:cs typeface="Arial Unicode MS" pitchFamily="34" charset="-120"/>
            </a:endParaRPr>
          </a:p>
        </p:txBody>
      </p:sp>
      <p:sp>
        <p:nvSpPr>
          <p:cNvPr id="3" name="標題 2"/>
          <p:cNvSpPr>
            <a:spLocks noGrp="1"/>
          </p:cNvSpPr>
          <p:nvPr>
            <p:ph type="title"/>
          </p:nvPr>
        </p:nvSpPr>
        <p:spPr/>
        <p:txBody>
          <a:bodyPr>
            <a:normAutofit/>
          </a:bodyPr>
          <a:lstStyle/>
          <a:p>
            <a:r>
              <a:rPr lang="zh-TW" altLang="en-US" dirty="0">
                <a:latin typeface="黑体" pitchFamily="49" charset="-122"/>
                <a:ea typeface="黑体" pitchFamily="49" charset="-122"/>
              </a:rPr>
              <a:t>什么是数据</a:t>
            </a:r>
            <a:r>
              <a:rPr lang="zh-CN" altLang="en-US" dirty="0">
                <a:latin typeface="黑体" pitchFamily="49" charset="-122"/>
                <a:ea typeface="黑体" pitchFamily="49" charset="-122"/>
              </a:rPr>
              <a:t>？</a:t>
            </a:r>
            <a:endParaRPr lang="zh-TW" altLang="en-US" dirty="0">
              <a:latin typeface="黑体" pitchFamily="49" charset="-122"/>
              <a:ea typeface="黑体" pitchFamily="49" charset="-122"/>
            </a:endParaRPr>
          </a:p>
        </p:txBody>
      </p:sp>
      <p:sp>
        <p:nvSpPr>
          <p:cNvPr id="36" name="矩形 35"/>
          <p:cNvSpPr/>
          <p:nvPr/>
        </p:nvSpPr>
        <p:spPr>
          <a:xfrm>
            <a:off x="683568" y="5803203"/>
            <a:ext cx="3199112" cy="369332"/>
          </a:xfrm>
          <a:prstGeom prst="rect">
            <a:avLst/>
          </a:prstGeom>
        </p:spPr>
        <p:txBody>
          <a:bodyPr wrap="square">
            <a:spAutoFit/>
          </a:bodyPr>
          <a:lstStyle/>
          <a:p>
            <a:r>
              <a:rPr lang="zh-TW" altLang="en-US" dirty="0">
                <a:solidFill>
                  <a:schemeClr val="tx1">
                    <a:lumMod val="95000"/>
                    <a:lumOff val="5000"/>
                  </a:schemeClr>
                </a:solidFill>
                <a:latin typeface="等线" panose="02010600030101010101" pitchFamily="2" charset="-122"/>
                <a:ea typeface="等线" panose="02010600030101010101" pitchFamily="2" charset="-122"/>
                <a:cs typeface="Calibri" pitchFamily="34" charset="0"/>
              </a:rPr>
              <a:t>半结构化</a:t>
            </a:r>
            <a:r>
              <a:rPr lang="en-US" altLang="zh-TW" dirty="0">
                <a:solidFill>
                  <a:schemeClr val="tx1">
                    <a:lumMod val="95000"/>
                    <a:lumOff val="5000"/>
                  </a:schemeClr>
                </a:solidFill>
                <a:latin typeface="等线" panose="02010600030101010101" pitchFamily="2" charset="-122"/>
                <a:ea typeface="等线" panose="02010600030101010101" pitchFamily="2" charset="-122"/>
                <a:cs typeface="Calibri" pitchFamily="34" charset="0"/>
              </a:rPr>
              <a:t>/</a:t>
            </a:r>
            <a:r>
              <a:rPr lang="zh-TW" altLang="en-US" dirty="0">
                <a:solidFill>
                  <a:schemeClr val="tx1">
                    <a:lumMod val="95000"/>
                    <a:lumOff val="5000"/>
                  </a:schemeClr>
                </a:solidFill>
                <a:latin typeface="等线" panose="02010600030101010101" pitchFamily="2" charset="-122"/>
                <a:ea typeface="等线" panose="02010600030101010101" pitchFamily="2" charset="-122"/>
                <a:cs typeface="Calibri" pitchFamily="34" charset="0"/>
              </a:rPr>
              <a:t>非结构化数据</a:t>
            </a:r>
            <a:endParaRPr lang="zh-CN" altLang="en-US" dirty="0">
              <a:solidFill>
                <a:schemeClr val="tx1">
                  <a:lumMod val="95000"/>
                  <a:lumOff val="5000"/>
                </a:schemeClr>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263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什么是大数据？</a:t>
            </a:r>
          </a:p>
        </p:txBody>
      </p:sp>
      <p:sp>
        <p:nvSpPr>
          <p:cNvPr id="3" name="内容占位符 2">
            <a:extLst>
              <a:ext uri="{FF2B5EF4-FFF2-40B4-BE49-F238E27FC236}">
                <a16:creationId xmlns:a16="http://schemas.microsoft.com/office/drawing/2014/main" id="{2D2B1338-413C-4FC9-9411-C3EC1C19B545}"/>
              </a:ext>
            </a:extLst>
          </p:cNvPr>
          <p:cNvSpPr>
            <a:spLocks noGrp="1"/>
          </p:cNvSpPr>
          <p:nvPr>
            <p:ph idx="1"/>
          </p:nvPr>
        </p:nvSpPr>
        <p:spPr>
          <a:xfrm>
            <a:off x="119271" y="1173344"/>
            <a:ext cx="8918712" cy="5319529"/>
          </a:xfrm>
        </p:spPr>
        <p:txBody>
          <a:bodyPr>
            <a:normAutofit/>
          </a:bodyPr>
          <a:lstStyle/>
          <a:p>
            <a:endParaRPr lang="en-US" altLang="zh-CN" dirty="0"/>
          </a:p>
          <a:p>
            <a:r>
              <a:rPr lang="zh-CN" altLang="en-US" dirty="0"/>
              <a:t>何为大？</a:t>
            </a:r>
            <a:r>
              <a:rPr lang="en-US" altLang="zh-CN" dirty="0"/>
              <a:t>—</a:t>
            </a:r>
            <a:r>
              <a:rPr lang="zh-CN" altLang="en-US" dirty="0"/>
              <a:t>数据度量</a:t>
            </a:r>
            <a:endParaRPr lang="en-US" altLang="zh-CN" dirty="0"/>
          </a:p>
          <a:p>
            <a:endParaRPr lang="zh-CN" altLang="en-US" dirty="0"/>
          </a:p>
          <a:p>
            <a:pPr marL="0" indent="0">
              <a:buNone/>
            </a:pPr>
            <a:r>
              <a:rPr lang="en-US" altLang="zh-CN" sz="1900" dirty="0"/>
              <a:t>1Byte = 8 Bit</a:t>
            </a:r>
          </a:p>
          <a:p>
            <a:pPr marL="0" indent="0">
              <a:buNone/>
            </a:pPr>
            <a:r>
              <a:rPr lang="en-US" altLang="zh-CN" sz="1900" dirty="0"/>
              <a:t>1KB  = 1,024 Bytes</a:t>
            </a:r>
          </a:p>
          <a:p>
            <a:pPr marL="0" indent="0">
              <a:buNone/>
            </a:pPr>
            <a:r>
              <a:rPr lang="en-US" altLang="zh-CN" sz="1900" dirty="0"/>
              <a:t>1MB  = 1,024 KB = 1,048,576 Bytes</a:t>
            </a:r>
          </a:p>
          <a:p>
            <a:pPr marL="0" indent="0">
              <a:buNone/>
            </a:pPr>
            <a:r>
              <a:rPr lang="en-US" altLang="zh-CN" sz="1900" dirty="0"/>
              <a:t>1GB  = 1,024 MB = 1,048,576 KB = 1,073,741,824 Bytes</a:t>
            </a:r>
          </a:p>
          <a:p>
            <a:pPr marL="0" indent="0">
              <a:buNone/>
            </a:pPr>
            <a:r>
              <a:rPr lang="en-US" altLang="zh-CN" sz="1900" dirty="0"/>
              <a:t>1TB  = 1,024 GB = 1,048,576 MB = 1,099,511,627,776 Bytes</a:t>
            </a:r>
          </a:p>
          <a:p>
            <a:pPr marL="0" indent="0">
              <a:buNone/>
            </a:pPr>
            <a:r>
              <a:rPr lang="en-US" altLang="zh-CN" sz="1900" dirty="0"/>
              <a:t>1PB  = 1,024 TB = 1,048,576 GB =1,125,899,906,842,624 Bytes</a:t>
            </a:r>
          </a:p>
          <a:p>
            <a:pPr marL="0" indent="0">
              <a:buNone/>
            </a:pPr>
            <a:r>
              <a:rPr lang="en-US" altLang="zh-CN" sz="1900" dirty="0"/>
              <a:t>1EB  = 1,024 PB = 1,048,576 TB = 1,152,921,504,606,846,976 Bytes</a:t>
            </a:r>
          </a:p>
          <a:p>
            <a:pPr marL="0" indent="0">
              <a:buNone/>
            </a:pPr>
            <a:r>
              <a:rPr lang="en-US" altLang="zh-CN" sz="1900" dirty="0"/>
              <a:t>1ZB  = 1,024 EB = 1,180,591,620,717,411,303,424 Bytes</a:t>
            </a:r>
          </a:p>
          <a:p>
            <a:pPr marL="0" indent="0">
              <a:buNone/>
            </a:pPr>
            <a:r>
              <a:rPr lang="en-US" altLang="zh-CN" sz="1900" dirty="0"/>
              <a:t>1YB  = 1,024 ZB = 1,208,925,819,614,629,174,706,176 Bytes</a:t>
            </a:r>
          </a:p>
          <a:p>
            <a:endParaRPr lang="zh-CN" altLang="en-US" dirty="0"/>
          </a:p>
        </p:txBody>
      </p:sp>
    </p:spTree>
    <p:extLst>
      <p:ext uri="{BB962C8B-B14F-4D97-AF65-F5344CB8AC3E}">
        <p14:creationId xmlns:p14="http://schemas.microsoft.com/office/powerpoint/2010/main" val="2040465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ph type="title"/>
          </p:nvPr>
        </p:nvSpPr>
        <p:spPr/>
        <p:txBody>
          <a:bodyPr>
            <a:normAutofit/>
          </a:bodyPr>
          <a:lstStyle/>
          <a:p>
            <a:r>
              <a:rPr lang="zh-CN" altLang="en-US" dirty="0"/>
              <a:t>什么是大数据？</a:t>
            </a:r>
          </a:p>
        </p:txBody>
      </p:sp>
      <p:sp>
        <p:nvSpPr>
          <p:cNvPr id="3" name="内容占位符 2">
            <a:extLst>
              <a:ext uri="{FF2B5EF4-FFF2-40B4-BE49-F238E27FC236}">
                <a16:creationId xmlns:a16="http://schemas.microsoft.com/office/drawing/2014/main" id="{8F814BD8-327C-4398-B817-BDB4AF9564B3}"/>
              </a:ext>
            </a:extLst>
          </p:cNvPr>
          <p:cNvSpPr>
            <a:spLocks noGrp="1"/>
          </p:cNvSpPr>
          <p:nvPr>
            <p:ph idx="1"/>
          </p:nvPr>
        </p:nvSpPr>
        <p:spPr>
          <a:xfrm>
            <a:off x="628650" y="1281178"/>
            <a:ext cx="7886700" cy="5003618"/>
          </a:xfrm>
        </p:spPr>
        <p:txBody>
          <a:bodyPr>
            <a:noAutofit/>
          </a:bodyPr>
          <a:lstStyle/>
          <a:p>
            <a:pPr>
              <a:spcBef>
                <a:spcPts val="0"/>
              </a:spcBef>
            </a:pPr>
            <a:r>
              <a:rPr lang="zh-CN" altLang="en-US" dirty="0">
                <a:solidFill>
                  <a:srgbClr val="FF0000"/>
                </a:solidFill>
                <a:latin typeface="等线" panose="02010600030101010101" pitchFamily="2" charset="-122"/>
              </a:rPr>
              <a:t>数据没有办法在可容忍的时间下使用常规软件方法完成存储、管理和处理任务</a:t>
            </a:r>
            <a:endParaRPr lang="en-US" altLang="zh-CN" dirty="0">
              <a:solidFill>
                <a:srgbClr val="FF0000"/>
              </a:solidFill>
              <a:latin typeface="等线" panose="02010600030101010101" pitchFamily="2" charset="-122"/>
            </a:endParaRPr>
          </a:p>
          <a:p>
            <a:pPr>
              <a:spcBef>
                <a:spcPts val="0"/>
              </a:spcBef>
            </a:pPr>
            <a:endParaRPr lang="en-US" altLang="zh-CN" dirty="0">
              <a:solidFill>
                <a:srgbClr val="FF0000"/>
              </a:solidFill>
              <a:latin typeface="等线" panose="02010600030101010101" pitchFamily="2" charset="-122"/>
            </a:endParaRPr>
          </a:p>
          <a:p>
            <a:pPr>
              <a:lnSpc>
                <a:spcPts val="2280"/>
              </a:lnSpc>
              <a:spcBef>
                <a:spcPts val="0"/>
              </a:spcBef>
              <a:tabLst>
                <a:tab pos="211572" algn="l"/>
              </a:tabLst>
            </a:pPr>
            <a:r>
              <a:rPr lang="en-US" altLang="zh-CN" sz="2000" dirty="0">
                <a:latin typeface="等线" panose="02010600030101010101" pitchFamily="2" charset="-122"/>
                <a:cs typeface="华文细黑" pitchFamily="18" charset="0"/>
              </a:rPr>
              <a:t>《红楼梦》含标点87万字（不含标点853509字）每个汉字占两个字节：1汉字=16bit</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2*8位=2bytes</a:t>
            </a:r>
            <a:r>
              <a:rPr lang="zh-CN" altLang="en-US" sz="2000" dirty="0">
                <a:latin typeface="等线" panose="02010600030101010101" pitchFamily="2" charset="-122"/>
                <a:cs typeface="华文细黑" pitchFamily="18" charset="0"/>
              </a:rPr>
              <a:t>，</a:t>
            </a:r>
            <a:r>
              <a:rPr lang="en-US" altLang="zh-CN" sz="2000" dirty="0">
                <a:latin typeface="等线" panose="02010600030101010101" pitchFamily="2" charset="-122"/>
                <a:cs typeface="华文细黑" pitchFamily="18" charset="0"/>
              </a:rPr>
              <a:t>1GB</a:t>
            </a:r>
            <a:r>
              <a:rPr lang="en-US" altLang="zh-CN" sz="2000" dirty="0">
                <a:latin typeface="等线" panose="02010600030101010101" pitchFamily="2" charset="-122"/>
                <a:cs typeface="Times New Roman" pitchFamily="18" charset="0"/>
              </a:rPr>
              <a:t> </a:t>
            </a:r>
            <a:r>
              <a:rPr lang="en-US" altLang="zh-CN" sz="2000" dirty="0" err="1">
                <a:latin typeface="等线" panose="02010600030101010101" pitchFamily="2" charset="-122"/>
                <a:cs typeface="华文细黑" pitchFamily="18" charset="0"/>
              </a:rPr>
              <a:t>约等于</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671部红楼梦</a:t>
            </a:r>
            <a:r>
              <a:rPr lang="zh-CN" altLang="en-US" sz="2000" dirty="0">
                <a:latin typeface="等线" panose="02010600030101010101" pitchFamily="2" charset="-122"/>
                <a:cs typeface="华文细黑" pitchFamily="18" charset="0"/>
              </a:rPr>
              <a:t>，</a:t>
            </a:r>
            <a:r>
              <a:rPr lang="en-US" altLang="zh-CN" sz="2000" dirty="0">
                <a:latin typeface="等线" panose="02010600030101010101" pitchFamily="2" charset="-122"/>
                <a:cs typeface="华文细黑" pitchFamily="18" charset="0"/>
              </a:rPr>
              <a:t>1TB</a:t>
            </a:r>
            <a:r>
              <a:rPr lang="en-US" altLang="zh-CN" sz="2000" dirty="0">
                <a:latin typeface="等线" panose="02010600030101010101" pitchFamily="2" charset="-122"/>
                <a:cs typeface="Times New Roman" pitchFamily="18" charset="0"/>
              </a:rPr>
              <a:t>  </a:t>
            </a:r>
            <a:r>
              <a:rPr lang="en-US" altLang="zh-CN" sz="2000" dirty="0" err="1">
                <a:latin typeface="等线" panose="02010600030101010101" pitchFamily="2" charset="-122"/>
                <a:cs typeface="华文细黑" pitchFamily="18" charset="0"/>
              </a:rPr>
              <a:t>约等于</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631,903</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部</a:t>
            </a:r>
            <a:r>
              <a:rPr lang="zh-CN" altLang="en-US" sz="2000" dirty="0">
                <a:latin typeface="等线" panose="02010600030101010101" pitchFamily="2" charset="-122"/>
                <a:cs typeface="华文细黑" pitchFamily="18" charset="0"/>
              </a:rPr>
              <a:t>，</a:t>
            </a:r>
            <a:r>
              <a:rPr lang="en-US" altLang="zh-CN" sz="2000" dirty="0">
                <a:latin typeface="等线" panose="02010600030101010101" pitchFamily="2" charset="-122"/>
                <a:cs typeface="华文细黑" pitchFamily="18" charset="0"/>
              </a:rPr>
              <a:t>1PB</a:t>
            </a:r>
            <a:r>
              <a:rPr lang="en-US" altLang="zh-CN" sz="2000" dirty="0">
                <a:latin typeface="等线" panose="02010600030101010101" pitchFamily="2" charset="-122"/>
                <a:cs typeface="Times New Roman" pitchFamily="18" charset="0"/>
              </a:rPr>
              <a:t> </a:t>
            </a:r>
            <a:r>
              <a:rPr lang="en-US" altLang="zh-CN" sz="2000" dirty="0" err="1">
                <a:latin typeface="等线" panose="02010600030101010101" pitchFamily="2" charset="-122"/>
                <a:cs typeface="华文细黑" pitchFamily="18" charset="0"/>
              </a:rPr>
              <a:t>约等于</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647,068,911部</a:t>
            </a:r>
          </a:p>
          <a:p>
            <a:pPr>
              <a:lnSpc>
                <a:spcPts val="2718"/>
              </a:lnSpc>
              <a:spcBef>
                <a:spcPts val="0"/>
              </a:spcBef>
              <a:tabLst>
                <a:tab pos="211572" algn="l"/>
              </a:tabLst>
            </a:pPr>
            <a:r>
              <a:rPr lang="en-US" altLang="zh-CN" sz="2000" dirty="0">
                <a:latin typeface="等线" panose="02010600030101010101" pitchFamily="2" charset="-122"/>
                <a:cs typeface="华文细黑" pitchFamily="18" charset="0"/>
              </a:rPr>
              <a:t>美国国会图书馆藏书（151,785,778册）（2011年4月：收录数据235TB</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a:t>
            </a:r>
            <a:r>
              <a:rPr lang="zh-CN" altLang="en-US" sz="2000" dirty="0">
                <a:latin typeface="等线" panose="02010600030101010101" pitchFamily="2" charset="-122"/>
                <a:cs typeface="华文细黑" pitchFamily="18" charset="0"/>
              </a:rPr>
              <a:t>，</a:t>
            </a:r>
            <a:r>
              <a:rPr lang="en-US" altLang="zh-CN" sz="2000" dirty="0">
                <a:latin typeface="等线" panose="02010600030101010101" pitchFamily="2" charset="-122"/>
                <a:cs typeface="华文细黑" pitchFamily="18" charset="0"/>
              </a:rPr>
              <a:t>1EB</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a:t>
            </a:r>
            <a:r>
              <a:rPr lang="en-US" altLang="zh-CN" sz="2000" dirty="0">
                <a:latin typeface="等线" panose="02010600030101010101" pitchFamily="2" charset="-122"/>
                <a:cs typeface="Times New Roman" pitchFamily="18" charset="0"/>
              </a:rPr>
              <a:t> </a:t>
            </a:r>
            <a:r>
              <a:rPr lang="en-US" altLang="zh-CN" sz="2000" dirty="0">
                <a:latin typeface="等线" panose="02010600030101010101" pitchFamily="2" charset="-122"/>
                <a:cs typeface="华文细黑" pitchFamily="18" charset="0"/>
              </a:rPr>
              <a:t>4000倍</a:t>
            </a:r>
            <a:r>
              <a:rPr lang="en-US" altLang="zh-CN" sz="2000" dirty="0">
                <a:latin typeface="等线" panose="02010600030101010101" pitchFamily="2" charset="-122"/>
                <a:cs typeface="Times New Roman" pitchFamily="18" charset="0"/>
              </a:rPr>
              <a:t> </a:t>
            </a:r>
            <a:r>
              <a:rPr lang="en-US" altLang="zh-CN" sz="2000" dirty="0" err="1">
                <a:latin typeface="等线" panose="02010600030101010101" pitchFamily="2" charset="-122"/>
                <a:cs typeface="华文细黑" pitchFamily="18" charset="0"/>
              </a:rPr>
              <a:t>美国国会图书馆存储的信息量</a:t>
            </a:r>
            <a:endParaRPr lang="en-US" altLang="zh-CN" sz="2000" dirty="0">
              <a:latin typeface="等线" panose="02010600030101010101" pitchFamily="2" charset="-122"/>
              <a:cs typeface="华文细黑" pitchFamily="18" charset="0"/>
            </a:endParaRPr>
          </a:p>
          <a:p>
            <a:pPr>
              <a:lnSpc>
                <a:spcPts val="2718"/>
              </a:lnSpc>
              <a:spcBef>
                <a:spcPts val="0"/>
              </a:spcBef>
              <a:tabLst>
                <a:tab pos="211572" algn="l"/>
              </a:tabLst>
            </a:pPr>
            <a:endParaRPr lang="en-US" altLang="zh-CN" sz="2000" b="1" dirty="0">
              <a:latin typeface="等线" panose="02010600030101010101" pitchFamily="2" charset="-122"/>
              <a:cs typeface="华文细黑" pitchFamily="18" charset="0"/>
            </a:endParaRPr>
          </a:p>
          <a:p>
            <a:pPr>
              <a:lnSpc>
                <a:spcPts val="2718"/>
              </a:lnSpc>
              <a:spcBef>
                <a:spcPts val="0"/>
              </a:spcBef>
              <a:tabLst>
                <a:tab pos="211572" algn="l"/>
              </a:tabLst>
            </a:pPr>
            <a:r>
              <a:rPr lang="en-US" altLang="zh-CN" sz="2000" b="1" dirty="0">
                <a:latin typeface="等线" panose="02010600030101010101" pitchFamily="2" charset="-122"/>
                <a:cs typeface="华文细黑" pitchFamily="18" charset="0"/>
              </a:rPr>
              <a:t>600美元的硬盘就可以存储全世界所有的歌曲</a:t>
            </a:r>
          </a:p>
          <a:p>
            <a:pPr>
              <a:lnSpc>
                <a:spcPts val="2718"/>
              </a:lnSpc>
              <a:spcBef>
                <a:spcPts val="0"/>
              </a:spcBef>
              <a:tabLst>
                <a:tab pos="211572" algn="l"/>
              </a:tabLst>
            </a:pPr>
            <a:r>
              <a:rPr lang="zh-CN" altLang="en-US" sz="2000" b="1" dirty="0">
                <a:latin typeface="等线" panose="02010600030101010101" pitchFamily="2" charset="-122"/>
                <a:cs typeface="华文细黑" pitchFamily="18" charset="0"/>
              </a:rPr>
              <a:t>早在</a:t>
            </a:r>
            <a:r>
              <a:rPr lang="en-US" altLang="zh-CN" sz="2000" b="1" dirty="0">
                <a:latin typeface="等线" panose="02010600030101010101" pitchFamily="2" charset="-122"/>
                <a:cs typeface="华文细黑" pitchFamily="18" charset="0"/>
              </a:rPr>
              <a:t>2010</a:t>
            </a:r>
            <a:r>
              <a:rPr lang="zh-CN" altLang="en-US" sz="2000" b="1" dirty="0">
                <a:latin typeface="等线" panose="02010600030101010101" pitchFamily="2" charset="-122"/>
                <a:cs typeface="华文细黑" pitchFamily="18" charset="0"/>
              </a:rPr>
              <a:t>年，</a:t>
            </a:r>
            <a:r>
              <a:rPr lang="en-US" altLang="zh-CN" sz="2000" b="1" dirty="0" err="1">
                <a:latin typeface="等线" panose="02010600030101010101" pitchFamily="2" charset="-122"/>
                <a:cs typeface="华文细黑" pitchFamily="18" charset="0"/>
              </a:rPr>
              <a:t>MGI估计,全球企业</a:t>
            </a:r>
            <a:r>
              <a:rPr lang="en-US" altLang="zh-CN" sz="2000" b="1" dirty="0">
                <a:latin typeface="等线" panose="02010600030101010101" pitchFamily="2" charset="-122"/>
                <a:cs typeface="Times New Roman" pitchFamily="18" charset="0"/>
              </a:rPr>
              <a:t> </a:t>
            </a:r>
            <a:r>
              <a:rPr lang="en-US" altLang="zh-CN" sz="2000" b="1" dirty="0" err="1">
                <a:latin typeface="等线" panose="02010600030101010101" pitchFamily="2" charset="-122"/>
                <a:cs typeface="华文细黑" pitchFamily="18" charset="0"/>
              </a:rPr>
              <a:t>硬盘上存储了超过</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7EB(1EB</a:t>
            </a:r>
            <a:r>
              <a:rPr lang="en-US" altLang="zh-CN" sz="2000" b="1" dirty="0">
                <a:latin typeface="等线" panose="02010600030101010101" pitchFamily="2" charset="-122"/>
                <a:cs typeface="Times New Roman" pitchFamily="18" charset="0"/>
              </a:rPr>
              <a:t> </a:t>
            </a:r>
            <a:r>
              <a:rPr lang="en-US" altLang="zh-CN" sz="2000" b="1" dirty="0" err="1">
                <a:latin typeface="等线" panose="02010600030101010101" pitchFamily="2" charset="-122"/>
                <a:cs typeface="华文细黑" pitchFamily="18" charset="0"/>
              </a:rPr>
              <a:t>等于</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10</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亿</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GB)</a:t>
            </a:r>
            <a:r>
              <a:rPr lang="en-US" altLang="zh-CN" sz="2000" b="1" dirty="0" err="1">
                <a:latin typeface="等线" panose="02010600030101010101" pitchFamily="2" charset="-122"/>
                <a:cs typeface="华文细黑" pitchFamily="18" charset="0"/>
              </a:rPr>
              <a:t>的新数据,同时,消费者在</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PC</a:t>
            </a:r>
            <a:r>
              <a:rPr lang="en-US" altLang="zh-CN" sz="2000" b="1" dirty="0">
                <a:latin typeface="等线" panose="02010600030101010101" pitchFamily="2" charset="-122"/>
                <a:cs typeface="Times New Roman" pitchFamily="18" charset="0"/>
              </a:rPr>
              <a:t> </a:t>
            </a:r>
            <a:r>
              <a:rPr lang="en-US" altLang="zh-CN" sz="2000" b="1" dirty="0" err="1">
                <a:latin typeface="等线" panose="02010600030101010101" pitchFamily="2" charset="-122"/>
                <a:cs typeface="华文细黑" pitchFamily="18" charset="0"/>
              </a:rPr>
              <a:t>和笔记本等设备上存储了超过</a:t>
            </a:r>
            <a:r>
              <a:rPr lang="en-US" altLang="zh-CN" sz="2000" b="1" dirty="0">
                <a:latin typeface="等线" panose="02010600030101010101" pitchFamily="2" charset="-122"/>
                <a:cs typeface="Times New Roman" pitchFamily="18" charset="0"/>
              </a:rPr>
              <a:t> </a:t>
            </a:r>
            <a:r>
              <a:rPr lang="en-US" altLang="zh-CN" sz="2000" b="1" dirty="0">
                <a:latin typeface="等线" panose="02010600030101010101" pitchFamily="2" charset="-122"/>
                <a:cs typeface="华文细黑" pitchFamily="18" charset="0"/>
              </a:rPr>
              <a:t>6EB</a:t>
            </a:r>
            <a:r>
              <a:rPr lang="en-US" altLang="zh-CN" sz="2000" b="1" dirty="0">
                <a:latin typeface="等线" panose="02010600030101010101" pitchFamily="2" charset="-122"/>
                <a:cs typeface="Times New Roman" pitchFamily="18" charset="0"/>
              </a:rPr>
              <a:t> </a:t>
            </a:r>
            <a:r>
              <a:rPr lang="en-US" altLang="zh-CN" sz="2000" b="1" dirty="0" err="1">
                <a:latin typeface="等线" panose="02010600030101010101" pitchFamily="2" charset="-122"/>
                <a:cs typeface="华文细黑" pitchFamily="18" charset="0"/>
              </a:rPr>
              <a:t>新数据</a:t>
            </a:r>
            <a:endParaRPr lang="en-US" altLang="zh-CN" sz="2000" b="1" dirty="0">
              <a:latin typeface="等线" panose="02010600030101010101" pitchFamily="2" charset="-122"/>
              <a:cs typeface="华文细黑" pitchFamily="18" charset="0"/>
            </a:endParaRPr>
          </a:p>
        </p:txBody>
      </p:sp>
    </p:spTree>
    <p:extLst>
      <p:ext uri="{BB962C8B-B14F-4D97-AF65-F5344CB8AC3E}">
        <p14:creationId xmlns:p14="http://schemas.microsoft.com/office/powerpoint/2010/main" val="34807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a:t>
            </a:r>
            <a:endParaRPr lang="en-US" altLang="en-US" dirty="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1018" y="4071372"/>
            <a:ext cx="1775079" cy="222844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73520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670517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rPr>
              <a:t>源于实用并且很好的创新！</a:t>
            </a:r>
            <a:endParaRPr lang="en-US" altLang="zh-CN"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rPr>
              <a:t>随机采样分析是小数据时代的产物；</a:t>
            </a:r>
            <a:endParaRPr lang="en-US" altLang="zh-CN" sz="1600" dirty="0">
              <a:ln>
                <a:solidFill>
                  <a:srgbClr val="FFFFFF">
                    <a:alpha val="0"/>
                  </a:srgbClr>
                </a:solidFill>
              </a:ln>
              <a:solidFill>
                <a:srgbClr val="30312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55111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14540"/>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a:t>
            </a: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全部；</a:t>
            </a:r>
            <a:endPar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大数据不用随机分析法这样的捷径，而采用所有数据的方法；</a:t>
            </a:r>
            <a:endPar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这里的“大”是相对的</a:t>
            </a:r>
            <a:r>
              <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a:t>
            </a: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相扑比赛所有数据存储还不需要一个</a:t>
            </a:r>
            <a:r>
              <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TB</a:t>
            </a: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，但是是所有的数据！</a:t>
            </a:r>
            <a:endParaRPr lang="en-US" altLang="zh-CN"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400" dirty="0">
                <a:ln>
                  <a:solidFill>
                    <a:srgbClr val="FFFFFF">
                      <a:alpha val="0"/>
                    </a:srgbClr>
                  </a:solidFill>
                </a:ln>
                <a:solidFill>
                  <a:schemeClr val="bg1">
                    <a:alpha val="99000"/>
                  </a:scheme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4186918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grpSp>
        <p:nvGrpSpPr>
          <p:cNvPr id="3" name="组合 3"/>
          <p:cNvGrpSpPr/>
          <p:nvPr/>
        </p:nvGrpSpPr>
        <p:grpSpPr>
          <a:xfrm>
            <a:off x="323528" y="1142613"/>
            <a:ext cx="8424936" cy="5203065"/>
            <a:chOff x="323528" y="856959"/>
            <a:chExt cx="8424936" cy="3902299"/>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089208"/>
              <a:ext cx="244827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089208"/>
              <a:ext cx="2520279"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9" y="856959"/>
              <a:ext cx="5112568"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856960"/>
              <a:ext cx="3096344" cy="389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2"/>
          <p:cNvGrpSpPr/>
          <p:nvPr/>
        </p:nvGrpSpPr>
        <p:grpSpPr>
          <a:xfrm>
            <a:off x="323530" y="3385234"/>
            <a:ext cx="8424935" cy="2751156"/>
            <a:chOff x="323529" y="2538925"/>
            <a:chExt cx="8424935" cy="2063367"/>
          </a:xfrm>
        </p:grpSpPr>
        <p:sp>
          <p:nvSpPr>
            <p:cNvPr id="2" name="TextBox 1"/>
            <p:cNvSpPr txBox="1"/>
            <p:nvPr/>
          </p:nvSpPr>
          <p:spPr>
            <a:xfrm>
              <a:off x="323529" y="2538925"/>
              <a:ext cx="5112567" cy="30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en-US" altLang="zh-CN" sz="1600" dirty="0">
                  <a:solidFill>
                    <a:schemeClr val="tx1">
                      <a:alpha val="99000"/>
                    </a:schemeClr>
                  </a:solidFill>
                  <a:latin typeface="微软雅黑" pitchFamily="34" charset="-122"/>
                  <a:ea typeface="微软雅黑" pitchFamily="34" charset="-122"/>
                </a:rPr>
                <a:t>Google</a:t>
              </a:r>
              <a:r>
                <a:rPr lang="zh-CN" altLang="en-US" sz="1600" dirty="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1394"/>
              <a:ext cx="2520279"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826" y="4131394"/>
              <a:ext cx="2448271"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r>
                <a:rPr lang="zh-CN" altLang="en-US" dirty="0"/>
                <a:t>埃齐奥尼的</a:t>
              </a:r>
              <a:r>
                <a:rPr lang="en-US" altLang="zh-CN" dirty="0" err="1"/>
                <a:t>Farecast</a:t>
              </a:r>
              <a:r>
                <a:rPr lang="zh-CN" altLang="en-US" dirty="0"/>
                <a:t>有</a:t>
              </a:r>
              <a:r>
                <a:rPr lang="en-US" altLang="zh-CN" dirty="0"/>
                <a:t>10</a:t>
              </a:r>
              <a:r>
                <a:rPr lang="zh-CN" altLang="en-US" dirty="0"/>
                <a:t>万亿条数据预测机票价格</a:t>
              </a:r>
            </a:p>
          </p:txBody>
        </p:sp>
        <p:sp>
          <p:nvSpPr>
            <p:cNvPr id="10" name="TextBox 9"/>
            <p:cNvSpPr txBox="1"/>
            <p:nvPr/>
          </p:nvSpPr>
          <p:spPr>
            <a:xfrm>
              <a:off x="5652120" y="4131394"/>
              <a:ext cx="3096344"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a:solidFill>
                    <a:schemeClr val="tx1">
                      <a:alpha val="99000"/>
                    </a:schemeClr>
                  </a:solidFill>
                  <a:latin typeface="微软雅黑" pitchFamily="34" charset="-122"/>
                  <a:ea typeface="微软雅黑" pitchFamily="34" charset="-122"/>
                </a:rPr>
                <a:t>乔布斯的癌症抗争，自身所有</a:t>
              </a:r>
              <a:r>
                <a:rPr lang="en-US" altLang="zh-CN" sz="1600" dirty="0">
                  <a:solidFill>
                    <a:schemeClr val="tx1">
                      <a:alpha val="99000"/>
                    </a:schemeClr>
                  </a:solidFill>
                  <a:latin typeface="微软雅黑" pitchFamily="34" charset="-122"/>
                  <a:ea typeface="微软雅黑" pitchFamily="34" charset="-122"/>
                </a:rPr>
                <a:t>DNA</a:t>
              </a:r>
              <a:r>
                <a:rPr lang="zh-CN" altLang="en-US" sz="1600" dirty="0">
                  <a:solidFill>
                    <a:schemeClr val="tx1">
                      <a:alpha val="99000"/>
                    </a:schemeClr>
                  </a:solidFill>
                  <a:latin typeface="微软雅黑" pitchFamily="34" charset="-122"/>
                  <a:ea typeface="微软雅黑" pitchFamily="34" charset="-122"/>
                </a:rPr>
                <a:t>和肿瘤</a:t>
              </a:r>
              <a:r>
                <a:rPr lang="en-US" altLang="zh-CN" sz="1600" dirty="0">
                  <a:solidFill>
                    <a:schemeClr val="tx1">
                      <a:alpha val="99000"/>
                    </a:schemeClr>
                  </a:solidFill>
                  <a:latin typeface="微软雅黑" pitchFamily="34" charset="-122"/>
                  <a:ea typeface="微软雅黑" pitchFamily="34" charset="-122"/>
                </a:rPr>
                <a:t>DNA</a:t>
              </a:r>
              <a:r>
                <a:rPr lang="zh-CN" altLang="en-US" sz="1600" dirty="0">
                  <a:solidFill>
                    <a:schemeClr val="tx1">
                      <a:alpha val="99000"/>
                    </a:schemeClr>
                  </a:solidFill>
                  <a:latin typeface="微软雅黑" pitchFamily="34" charset="-122"/>
                  <a:ea typeface="微软雅黑" pitchFamily="34" charset="-122"/>
                </a:rPr>
                <a:t>排序</a:t>
              </a:r>
            </a:p>
          </p:txBody>
        </p:sp>
      </p:grpSp>
    </p:spTree>
    <p:extLst>
      <p:ext uri="{BB962C8B-B14F-4D97-AF65-F5344CB8AC3E}">
        <p14:creationId xmlns:p14="http://schemas.microsoft.com/office/powerpoint/2010/main" val="1868486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大数据带来的思维变革（更杂）</a:t>
            </a:r>
            <a:endParaRPr lang="en-US" altLang="en-US" dirty="0">
              <a:latin typeface="黑体" pitchFamily="49" charset="-122"/>
              <a:ea typeface="黑体" pitchFamily="49" charset="-122"/>
            </a:endParaRPr>
          </a:p>
        </p:txBody>
      </p:sp>
      <p:grpSp>
        <p:nvGrpSpPr>
          <p:cNvPr id="3" name="组合 2"/>
          <p:cNvGrpSpPr/>
          <p:nvPr/>
        </p:nvGrpSpPr>
        <p:grpSpPr>
          <a:xfrm>
            <a:off x="251520" y="1124743"/>
            <a:ext cx="8568952" cy="2400268"/>
            <a:chOff x="251520" y="771550"/>
            <a:chExt cx="8568952" cy="1800201"/>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860" y="771550"/>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771551"/>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rtlCol="0" anchor="ctr" anchorCtr="0"/>
            <a:lstStyle/>
            <a:p>
              <a:pPr defTabSz="914096"/>
              <a:r>
                <a:rPr lang="zh-CN" altLang="en-US" sz="1600" dirty="0">
                  <a:solidFill>
                    <a:schemeClr val="bg1">
                      <a:lumMod val="95000"/>
                    </a:schemeClr>
                  </a:soli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rtlCol="0" anchor="ctr" anchorCtr="0"/>
          <a:lstStyle/>
          <a:p>
            <a:pPr marL="285750" indent="-285750" defTabSz="914096">
              <a:buFont typeface="Wingdings" pitchFamily="2" charset="2"/>
              <a:buChar char="l"/>
            </a:pPr>
            <a:r>
              <a:rPr lang="zh-CN" altLang="en-US" sz="20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20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en-US" altLang="zh-CN" dirty="0">
                <a:latin typeface="微软雅黑" pitchFamily="34" charset="-122"/>
                <a:ea typeface="微软雅黑" pitchFamily="34" charset="-122"/>
              </a:rPr>
              <a:t>IBM</a:t>
            </a:r>
            <a:r>
              <a:rPr lang="zh-CN" altLang="en-US" dirty="0">
                <a:latin typeface="微软雅黑" pitchFamily="34" charset="-122"/>
                <a:ea typeface="微软雅黑" pitchFamily="34" charset="-122"/>
              </a:rPr>
              <a:t>的机器翻译 </a:t>
            </a:r>
            <a:r>
              <a:rPr lang="en-US" altLang="zh-CN" dirty="0">
                <a:latin typeface="微软雅黑" pitchFamily="34" charset="-122"/>
                <a:ea typeface="微软雅黑" pitchFamily="34" charset="-122"/>
              </a:rPr>
              <a:t>VS Google</a:t>
            </a:r>
            <a:r>
              <a:rPr lang="zh-CN" altLang="en-US" dirty="0">
                <a:latin typeface="微软雅黑" pitchFamily="34" charset="-122"/>
                <a:ea typeface="微软雅黑" pitchFamily="34" charset="-122"/>
              </a:rPr>
              <a:t>的机器翻译；</a:t>
            </a:r>
            <a:endParaRPr lang="en-US" altLang="zh-CN" dirty="0">
              <a:latin typeface="微软雅黑" pitchFamily="34" charset="-122"/>
              <a:ea typeface="微软雅黑" pitchFamily="34" charset="-122"/>
            </a:endParaRPr>
          </a:p>
          <a:p>
            <a:pPr marL="285750" indent="-285750" defTabSz="914096">
              <a:buFont typeface="Wingdings" pitchFamily="2" charset="2"/>
              <a:buChar char="l"/>
            </a:pPr>
            <a:r>
              <a:rPr lang="zh-CN" altLang="en-US" sz="20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纷繁的数据越多越好；</a:t>
            </a:r>
            <a:endParaRPr lang="en-US" altLang="zh-CN" sz="20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zh-CN" altLang="en-US" dirty="0">
                <a:latin typeface="微软雅黑" pitchFamily="34" charset="-122"/>
                <a:ea typeface="微软雅黑" pitchFamily="34" charset="-122"/>
              </a:rPr>
              <a:t>大数据时代要求我们重新审视数据精确性的优略；</a:t>
            </a:r>
            <a:endParaRPr lang="en-US" altLang="zh-CN" dirty="0">
              <a:latin typeface="微软雅黑" pitchFamily="34" charset="-122"/>
              <a:ea typeface="微软雅黑" pitchFamily="34" charset="-122"/>
            </a:endParaRPr>
          </a:p>
          <a:p>
            <a:pPr marL="742950" lvl="1" indent="-285750" defTabSz="914096">
              <a:buFont typeface="微软雅黑" pitchFamily="34" charset="-122"/>
              <a:buChar char="−"/>
            </a:pPr>
            <a:r>
              <a:rPr lang="zh-CN" altLang="en-US" dirty="0">
                <a:latin typeface="微软雅黑" pitchFamily="34" charset="-122"/>
                <a:ea typeface="微软雅黑" pitchFamily="34" charset="-122"/>
              </a:rPr>
              <a:t>大数据不仅让我们不再期待精确性，也让我们无法实现精确性；</a:t>
            </a:r>
            <a:endParaRPr lang="en-US" altLang="zh-CN" dirty="0">
              <a:latin typeface="微软雅黑" pitchFamily="34" charset="-122"/>
              <a:ea typeface="微软雅黑" pitchFamily="34" charset="-122"/>
            </a:endParaRPr>
          </a:p>
          <a:p>
            <a:pPr marL="742950" lvl="1" indent="-285750" defTabSz="914096">
              <a:buFont typeface="微软雅黑" pitchFamily="34" charset="-122"/>
              <a:buChar char="−"/>
            </a:pPr>
            <a:r>
              <a:rPr lang="zh-CN" altLang="en-US" dirty="0">
                <a:latin typeface="微软雅黑" pitchFamily="34" charset="-122"/>
                <a:ea typeface="微软雅黑" pitchFamily="34" charset="-122"/>
              </a:rPr>
              <a:t>错误不是大数据固有的问题，而是一个需要我们去解决的问题，而且会将长期存在；</a:t>
            </a:r>
            <a:endParaRPr lang="en-US" altLang="zh-CN" dirty="0">
              <a:latin typeface="微软雅黑" pitchFamily="34" charset="-122"/>
              <a:ea typeface="微软雅黑" pitchFamily="34" charset="-122"/>
            </a:endParaRPr>
          </a:p>
          <a:p>
            <a:pPr marL="285750" indent="-285750" defTabSz="914096">
              <a:buFont typeface="Wingdings" pitchFamily="2" charset="2"/>
              <a:buChar char="l"/>
            </a:pPr>
            <a:r>
              <a:rPr lang="zh-CN" altLang="en-US" sz="20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混杂性，不是竭力避免，而是标准途径；</a:t>
            </a:r>
          </a:p>
        </p:txBody>
      </p:sp>
    </p:spTree>
    <p:extLst>
      <p:ext uri="{BB962C8B-B14F-4D97-AF65-F5344CB8AC3E}">
        <p14:creationId xmlns:p14="http://schemas.microsoft.com/office/powerpoint/2010/main" val="401488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姚体" pitchFamily="2" charset="-122"/>
              </a:rPr>
              <a:t>进度安排和学习要求</a:t>
            </a:r>
            <a:endParaRPr lang="zh-CN" altLang="en-US" dirty="0"/>
          </a:p>
        </p:txBody>
      </p:sp>
      <p:sp>
        <p:nvSpPr>
          <p:cNvPr id="3" name="内容占位符 2"/>
          <p:cNvSpPr>
            <a:spLocks noGrp="1"/>
          </p:cNvSpPr>
          <p:nvPr>
            <p:ph idx="1"/>
          </p:nvPr>
        </p:nvSpPr>
        <p:spPr/>
        <p:txBody>
          <a:bodyPr/>
          <a:lstStyle/>
          <a:p>
            <a:r>
              <a:rPr lang="zh-CN" altLang="en-US" dirty="0"/>
              <a:t>进度安排：</a:t>
            </a:r>
            <a:endParaRPr lang="en-US" altLang="zh-CN" dirty="0"/>
          </a:p>
          <a:p>
            <a:pPr marL="0" indent="633413">
              <a:buNone/>
            </a:pPr>
            <a:r>
              <a:rPr lang="zh-CN" altLang="en-US" dirty="0"/>
              <a:t>课时安排</a:t>
            </a:r>
            <a:endParaRPr lang="en-US" altLang="zh-CN" b="1" dirty="0"/>
          </a:p>
          <a:p>
            <a:pPr marL="0" indent="633413">
              <a:buNone/>
            </a:pPr>
            <a:r>
              <a:rPr lang="zh-CN" altLang="en-US" dirty="0"/>
              <a:t>期末考试</a:t>
            </a:r>
          </a:p>
          <a:p>
            <a:r>
              <a:rPr lang="zh-CN" altLang="en-US" dirty="0"/>
              <a:t>关于考试（</a:t>
            </a:r>
            <a:r>
              <a:rPr lang="en-US" altLang="zh-CN" dirty="0"/>
              <a:t>30%</a:t>
            </a:r>
            <a:r>
              <a:rPr lang="zh-CN" altLang="en-US" dirty="0"/>
              <a:t>平时成绩，</a:t>
            </a:r>
            <a:r>
              <a:rPr lang="en-US" altLang="zh-CN" dirty="0"/>
              <a:t>70%</a:t>
            </a:r>
            <a:r>
              <a:rPr lang="zh-CN" altLang="en-US" dirty="0"/>
              <a:t>期末）</a:t>
            </a:r>
            <a:endParaRPr lang="en-US" altLang="zh-CN" dirty="0"/>
          </a:p>
          <a:p>
            <a:r>
              <a:rPr lang="zh-CN" altLang="en-US" dirty="0"/>
              <a:t>平时成绩（平时作业</a:t>
            </a:r>
            <a:r>
              <a:rPr lang="en-US" altLang="zh-CN" dirty="0"/>
              <a:t>/</a:t>
            </a:r>
            <a:r>
              <a:rPr lang="zh-CN" altLang="en-US" dirty="0"/>
              <a:t>课堂表现）</a:t>
            </a:r>
            <a:endParaRPr lang="en-US" altLang="zh-CN" dirty="0"/>
          </a:p>
          <a:p>
            <a:r>
              <a:rPr lang="zh-CN" altLang="en-US" dirty="0"/>
              <a:t>资料下载</a:t>
            </a:r>
            <a:r>
              <a:rPr lang="en-US" altLang="zh-CN" dirty="0"/>
              <a:t>/</a:t>
            </a:r>
            <a:r>
              <a:rPr lang="zh-CN" altLang="en-US" dirty="0"/>
              <a:t>作业上传</a:t>
            </a:r>
            <a:endParaRPr lang="en-US" altLang="zh-CN" dirty="0"/>
          </a:p>
          <a:p>
            <a:pPr marL="0" indent="633413">
              <a:buNone/>
            </a:pPr>
            <a:r>
              <a:rPr lang="en-US" altLang="zh-CN" dirty="0">
                <a:solidFill>
                  <a:srgbClr val="FF0000"/>
                </a:solidFill>
              </a:rPr>
              <a:t>http://10.27.124.182</a:t>
            </a:r>
          </a:p>
          <a:p>
            <a:r>
              <a:rPr lang="zh-CN" altLang="en-US" dirty="0"/>
              <a:t>学习要求：</a:t>
            </a:r>
          </a:p>
          <a:p>
            <a:pPr indent="306388">
              <a:buFontTx/>
              <a:buNone/>
            </a:pPr>
            <a:r>
              <a:rPr lang="en-US" altLang="zh-CN" dirty="0"/>
              <a:t>6-10</a:t>
            </a:r>
            <a:r>
              <a:rPr lang="zh-CN" altLang="en-US" dirty="0"/>
              <a:t>小时（理想）</a:t>
            </a:r>
            <a:r>
              <a:rPr lang="en-US" altLang="zh-CN" dirty="0"/>
              <a:t>3-5</a:t>
            </a:r>
            <a:r>
              <a:rPr lang="zh-CN" altLang="zh-CN" dirty="0"/>
              <a:t>小时（现实）</a:t>
            </a:r>
            <a:r>
              <a:rPr lang="en-US" altLang="zh-CN" dirty="0"/>
              <a:t>/</a:t>
            </a:r>
            <a:r>
              <a:rPr lang="zh-CN" altLang="en-US" dirty="0"/>
              <a:t>每周、作业</a:t>
            </a:r>
            <a:endParaRPr lang="en-US" altLang="zh-CN" dirty="0"/>
          </a:p>
          <a:p>
            <a:endParaRPr lang="zh-CN" altLang="en-US" dirty="0"/>
          </a:p>
        </p:txBody>
      </p:sp>
    </p:spTree>
    <p:extLst>
      <p:ext uri="{BB962C8B-B14F-4D97-AF65-F5344CB8AC3E}">
        <p14:creationId xmlns:p14="http://schemas.microsoft.com/office/powerpoint/2010/main" val="215459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大数据带来的思维变革（更好）</a:t>
            </a:r>
            <a:endParaRPr lang="en-US" altLang="en-US" dirty="0">
              <a:latin typeface="黑体" pitchFamily="49" charset="-122"/>
              <a:ea typeface="黑体" pitchFamily="49" charset="-122"/>
            </a:endParaRPr>
          </a:p>
        </p:txBody>
      </p:sp>
      <p:grpSp>
        <p:nvGrpSpPr>
          <p:cNvPr id="3" name="组合 2"/>
          <p:cNvGrpSpPr/>
          <p:nvPr/>
        </p:nvGrpSpPr>
        <p:grpSpPr>
          <a:xfrm>
            <a:off x="179696" y="1422244"/>
            <a:ext cx="2880320" cy="1904171"/>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佛教</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三世因果经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p>
          </p:txBody>
        </p:sp>
      </p:grpSp>
      <p:grpSp>
        <p:nvGrpSpPr>
          <p:cNvPr id="9" name="组合 8"/>
          <p:cNvGrpSpPr/>
          <p:nvPr/>
        </p:nvGrpSpPr>
        <p:grpSpPr>
          <a:xfrm>
            <a:off x="3132024" y="1422243"/>
            <a:ext cx="2880320" cy="1904172"/>
            <a:chOff x="3132024" y="783581"/>
            <a:chExt cx="2880320" cy="1428129"/>
          </a:xfrm>
        </p:grpSpPr>
        <p:sp>
          <p:nvSpPr>
            <p:cNvPr id="4" name="矩形 3"/>
            <p:cNvSpPr/>
            <p:nvPr/>
          </p:nvSpPr>
          <p:spPr bwMode="invGray">
            <a:xfrm>
              <a:off x="3132024" y="1275606"/>
              <a:ext cx="2880320" cy="936104"/>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algn="ctr" defTabSz="914096"/>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p>
          </p:txBody>
        </p:sp>
      </p:grpSp>
      <p:grpSp>
        <p:nvGrpSpPr>
          <p:cNvPr id="10" name="组合 9"/>
          <p:cNvGrpSpPr/>
          <p:nvPr/>
        </p:nvGrpSpPr>
        <p:grpSpPr>
          <a:xfrm>
            <a:off x="6084352" y="1422121"/>
            <a:ext cx="2880320" cy="1904295"/>
            <a:chOff x="6084352" y="783489"/>
            <a:chExt cx="2880320" cy="1428221"/>
          </a:xfrm>
        </p:grpSpPr>
        <p:sp>
          <p:nvSpPr>
            <p:cNvPr id="5" name="矩形 4"/>
            <p:cNvSpPr/>
            <p:nvPr/>
          </p:nvSpPr>
          <p:spPr bwMode="invGray">
            <a:xfrm>
              <a:off x="6084352" y="1275605"/>
              <a:ext cx="2880320" cy="936105"/>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大数据的相关关系，而不强调因果关系；（舍恩伯格），其实这个只是一种对无法探究因果的妥协，人类应该去探寻因果，因为世界存在客观的运转规律；</a:t>
              </a: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p>
          </p:txBody>
        </p:sp>
      </p:grpSp>
      <p:grpSp>
        <p:nvGrpSpPr>
          <p:cNvPr id="12" name="组合 11"/>
          <p:cNvGrpSpPr/>
          <p:nvPr/>
        </p:nvGrpSpPr>
        <p:grpSpPr>
          <a:xfrm>
            <a:off x="179696" y="3614447"/>
            <a:ext cx="8784976" cy="2502852"/>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rtlCol="0" anchor="t" anchorCtr="0"/>
            <a:lstStyle/>
            <a:p>
              <a:pPr defTabSz="914096"/>
              <a:r>
                <a:rPr lang="en-US" altLang="zh-CN" sz="1600" dirty="0" err="1">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96" y="2427734"/>
              <a:ext cx="2880320" cy="187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866454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大数据的</a:t>
            </a:r>
            <a:r>
              <a:rPr lang="en-US" altLang="zh-CN" dirty="0">
                <a:latin typeface="黑体" pitchFamily="49" charset="-122"/>
                <a:ea typeface="黑体" pitchFamily="49" charset="-122"/>
              </a:rPr>
              <a:t>4V</a:t>
            </a:r>
            <a:r>
              <a:rPr lang="zh-CN" altLang="en-US" dirty="0">
                <a:latin typeface="黑体" pitchFamily="49" charset="-122"/>
                <a:ea typeface="黑体" pitchFamily="49" charset="-122"/>
              </a:rPr>
              <a:t>特征</a:t>
            </a:r>
            <a:endParaRPr lang="en-US" altLang="en-US" dirty="0">
              <a:latin typeface="黑体" pitchFamily="49" charset="-122"/>
              <a:ea typeface="黑体" pitchFamily="49" charset="-122"/>
            </a:endParaRPr>
          </a:p>
        </p:txBody>
      </p:sp>
      <p:grpSp>
        <p:nvGrpSpPr>
          <p:cNvPr id="2" name="Group 11"/>
          <p:cNvGrpSpPr/>
          <p:nvPr/>
        </p:nvGrpSpPr>
        <p:grpSpPr>
          <a:xfrm>
            <a:off x="0" y="1081023"/>
            <a:ext cx="3034702" cy="2606040"/>
            <a:chOff x="0" y="1297045"/>
            <a:chExt cx="4045215" cy="2606040"/>
          </a:xfrm>
        </p:grpSpPr>
        <p:sp>
          <p:nvSpPr>
            <p:cNvPr id="16" name="Orange"/>
            <p:cNvSpPr/>
            <p:nvPr/>
          </p:nvSpPr>
          <p:spPr bwMode="auto">
            <a:xfrm>
              <a:off x="0" y="1297045"/>
              <a:ext cx="4045213"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8" name="Rectangle 58"/>
            <p:cNvSpPr/>
            <p:nvPr/>
          </p:nvSpPr>
          <p:spPr>
            <a:xfrm>
              <a:off x="3" y="2199956"/>
              <a:ext cx="4045212" cy="954107"/>
            </a:xfrm>
            <a:prstGeom prst="rect">
              <a:avLst/>
            </a:prstGeom>
            <a:ln>
              <a:noFill/>
            </a:ln>
          </p:spPr>
          <p:txBody>
            <a:bodyPr wrap="square">
              <a:spAutoFit/>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非结构化数据的超大规模和增长</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总数据量的</a:t>
              </a:r>
              <a:r>
                <a:rPr lang="en-US" altLang="zh-CN" sz="1400" dirty="0">
                  <a:solidFill>
                    <a:schemeClr val="bg1">
                      <a:lumMod val="95000"/>
                    </a:schemeClr>
                  </a:solidFill>
                  <a:latin typeface="微软雅黑" pitchFamily="34" charset="-122"/>
                  <a:ea typeface="微软雅黑" pitchFamily="34" charset="-122"/>
                </a:rPr>
                <a:t>80~90%</a:t>
              </a: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比结构化数据增长快</a:t>
              </a:r>
              <a:r>
                <a:rPr lang="en-US" altLang="zh-CN" sz="1400" dirty="0">
                  <a:solidFill>
                    <a:schemeClr val="bg1">
                      <a:lumMod val="95000"/>
                    </a:schemeClr>
                  </a:solidFill>
                  <a:latin typeface="微软雅黑" pitchFamily="34" charset="-122"/>
                  <a:ea typeface="微软雅黑" pitchFamily="34" charset="-122"/>
                </a:rPr>
                <a:t>10</a:t>
              </a:r>
              <a:r>
                <a:rPr lang="zh-CN" altLang="en-US" sz="1400" dirty="0">
                  <a:solidFill>
                    <a:schemeClr val="bg1">
                      <a:lumMod val="95000"/>
                    </a:schemeClr>
                  </a:solidFill>
                  <a:latin typeface="微软雅黑" pitchFamily="34" charset="-122"/>
                  <a:ea typeface="微软雅黑" pitchFamily="34" charset="-122"/>
                </a:rPr>
                <a:t>倍到</a:t>
              </a:r>
              <a:r>
                <a:rPr lang="en-US" altLang="zh-CN" sz="1400" dirty="0">
                  <a:solidFill>
                    <a:schemeClr val="bg1">
                      <a:lumMod val="95000"/>
                    </a:schemeClr>
                  </a:solidFill>
                  <a:latin typeface="微软雅黑" pitchFamily="34" charset="-122"/>
                  <a:ea typeface="微软雅黑" pitchFamily="34" charset="-122"/>
                </a:rPr>
                <a:t>50</a:t>
              </a:r>
              <a:r>
                <a:rPr lang="zh-CN" altLang="en-US" sz="1400" dirty="0">
                  <a:solidFill>
                    <a:schemeClr val="bg1">
                      <a:lumMod val="95000"/>
                    </a:schemeClr>
                  </a:solidFill>
                  <a:latin typeface="微软雅黑" pitchFamily="34" charset="-122"/>
                  <a:ea typeface="微软雅黑" pitchFamily="34" charset="-122"/>
                </a:rPr>
                <a:t>倍</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是传统数据仓库的</a:t>
              </a:r>
              <a:r>
                <a:rPr lang="en-US" altLang="zh-CN" sz="1400" dirty="0">
                  <a:solidFill>
                    <a:schemeClr val="bg1">
                      <a:lumMod val="95000"/>
                    </a:schemeClr>
                  </a:solidFill>
                  <a:latin typeface="微软雅黑" pitchFamily="34" charset="-122"/>
                  <a:ea typeface="微软雅黑" pitchFamily="34" charset="-122"/>
                </a:rPr>
                <a:t>10</a:t>
              </a:r>
              <a:r>
                <a:rPr lang="zh-CN" altLang="en-US" sz="1400" dirty="0">
                  <a:solidFill>
                    <a:schemeClr val="bg1">
                      <a:lumMod val="95000"/>
                    </a:schemeClr>
                  </a:solidFill>
                  <a:latin typeface="微软雅黑" pitchFamily="34" charset="-122"/>
                  <a:ea typeface="微软雅黑" pitchFamily="34" charset="-122"/>
                </a:rPr>
                <a:t>倍到</a:t>
              </a:r>
              <a:r>
                <a:rPr lang="en-US" altLang="zh-CN" sz="1400" dirty="0">
                  <a:solidFill>
                    <a:schemeClr val="bg1">
                      <a:lumMod val="95000"/>
                    </a:schemeClr>
                  </a:solidFill>
                  <a:latin typeface="微软雅黑" pitchFamily="34" charset="-122"/>
                  <a:ea typeface="微软雅黑" pitchFamily="34" charset="-122"/>
                </a:rPr>
                <a:t>50</a:t>
              </a:r>
              <a:r>
                <a:rPr lang="zh-CN" altLang="en-US" sz="1400" dirty="0">
                  <a:solidFill>
                    <a:schemeClr val="bg1">
                      <a:lumMod val="95000"/>
                    </a:schemeClr>
                  </a:solidFill>
                  <a:latin typeface="微软雅黑" pitchFamily="34" charset="-122"/>
                  <a:ea typeface="微软雅黑" pitchFamily="34" charset="-122"/>
                </a:rPr>
                <a:t>倍</a:t>
              </a:r>
            </a:p>
          </p:txBody>
        </p:sp>
      </p:grpSp>
      <p:grpSp>
        <p:nvGrpSpPr>
          <p:cNvPr id="3" name="Group 12"/>
          <p:cNvGrpSpPr/>
          <p:nvPr/>
        </p:nvGrpSpPr>
        <p:grpSpPr>
          <a:xfrm>
            <a:off x="0" y="3789037"/>
            <a:ext cx="3033514" cy="2376264"/>
            <a:chOff x="-1984" y="4023360"/>
            <a:chExt cx="4043631" cy="2606041"/>
          </a:xfrm>
        </p:grpSpPr>
        <p:sp>
          <p:nvSpPr>
            <p:cNvPr id="28" name="Orange"/>
            <p:cNvSpPr/>
            <p:nvPr/>
          </p:nvSpPr>
          <p:spPr bwMode="auto">
            <a:xfrm>
              <a:off x="-1" y="4023360"/>
              <a:ext cx="4041648"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CN" sz="3200" dirty="0">
                  <a:ea typeface="黑体" pitchFamily="49" charset="-122"/>
                </a:rPr>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27" name="Rectangle 31"/>
            <p:cNvSpPr/>
            <p:nvPr/>
          </p:nvSpPr>
          <p:spPr>
            <a:xfrm>
              <a:off x="-1984" y="4869160"/>
              <a:ext cx="4015264" cy="1046366"/>
            </a:xfrm>
            <a:prstGeom prst="rect">
              <a:avLst/>
            </a:prstGeom>
            <a:noFill/>
            <a:ln>
              <a:noFill/>
            </a:ln>
          </p:spPr>
          <p:txBody>
            <a:bodyPr wrap="square">
              <a:spAutoFit/>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大量的不相关信息</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对未来趋势与模式的可预测分析</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深度复杂分析（机器学习、人工智能</a:t>
              </a:r>
              <a:r>
                <a:rPr lang="en-US" altLang="zh-CN" sz="1400" dirty="0">
                  <a:solidFill>
                    <a:schemeClr val="bg1">
                      <a:lumMod val="95000"/>
                    </a:schemeClr>
                  </a:solidFill>
                  <a:latin typeface="微软雅黑" pitchFamily="34" charset="-122"/>
                  <a:ea typeface="微软雅黑" pitchFamily="34" charset="-122"/>
                </a:rPr>
                <a:t>Vs</a:t>
              </a:r>
              <a:r>
                <a:rPr lang="zh-CN" altLang="en-US" sz="1400" dirty="0">
                  <a:solidFill>
                    <a:schemeClr val="bg1">
                      <a:lumMod val="95000"/>
                    </a:schemeClr>
                  </a:solidFill>
                  <a:latin typeface="微软雅黑" pitchFamily="34" charset="-122"/>
                  <a:ea typeface="微软雅黑" pitchFamily="34" charset="-122"/>
                </a:rPr>
                <a:t>传统商务智能）</a:t>
              </a:r>
              <a:endParaRPr lang="en-US" altLang="zh-CN" sz="1400" dirty="0">
                <a:solidFill>
                  <a:schemeClr val="bg1">
                    <a:lumMod val="95000"/>
                  </a:schemeClr>
                </a:solidFill>
                <a:latin typeface="微软雅黑" pitchFamily="34" charset="-122"/>
                <a:ea typeface="微软雅黑" pitchFamily="34" charset="-122"/>
              </a:endParaRPr>
            </a:p>
          </p:txBody>
        </p:sp>
      </p:grpSp>
      <p:grpSp>
        <p:nvGrpSpPr>
          <p:cNvPr id="4" name="Group 14"/>
          <p:cNvGrpSpPr/>
          <p:nvPr/>
        </p:nvGrpSpPr>
        <p:grpSpPr>
          <a:xfrm>
            <a:off x="6120658" y="3789040"/>
            <a:ext cx="3032026" cy="2376264"/>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685637" fontAlgn="base">
                <a:spcBef>
                  <a:spcPct val="0"/>
                </a:spcBef>
                <a:spcAft>
                  <a:spcPct val="0"/>
                </a:spcAft>
              </a:pPr>
              <a:r>
                <a:rPr lang="en-US" altLang="zh-CN" sz="3200" dirty="0"/>
                <a:t>    Velocity</a:t>
              </a:r>
              <a:endParaRPr lang="en-US" sz="3200" b="1" spc="-60" dirty="0">
                <a:latin typeface="微软雅黑" pitchFamily="34" charset="-122"/>
                <a:ea typeface="微软雅黑" pitchFamily="34" charset="-122"/>
                <a:cs typeface="Segoe UI" pitchFamily="34" charset="0"/>
              </a:endParaRPr>
            </a:p>
          </p:txBody>
        </p:sp>
        <p:sp>
          <p:nvSpPr>
            <p:cNvPr id="34" name="Rectangle 49"/>
            <p:cNvSpPr/>
            <p:nvPr/>
          </p:nvSpPr>
          <p:spPr>
            <a:xfrm>
              <a:off x="8156767" y="4926271"/>
              <a:ext cx="4041648" cy="810090"/>
            </a:xfrm>
            <a:prstGeom prst="rect">
              <a:avLst/>
            </a:prstGeom>
            <a:noFill/>
            <a:ln>
              <a:noFill/>
            </a:ln>
          </p:spPr>
          <p:txBody>
            <a:bodyPr wrap="square">
              <a:spAutoFit/>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实时分析而非批量式分析</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数据输入、处理与丢弃</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立竿见影而非事后见效</a:t>
              </a:r>
              <a:endParaRPr lang="en-US" altLang="zh-CN" sz="1400" dirty="0">
                <a:solidFill>
                  <a:schemeClr val="bg1">
                    <a:lumMod val="95000"/>
                  </a:schemeClr>
                </a:solidFill>
                <a:latin typeface="微软雅黑" pitchFamily="34" charset="-122"/>
                <a:ea typeface="微软雅黑" pitchFamily="34" charset="-122"/>
              </a:endParaRPr>
            </a:p>
          </p:txBody>
        </p:sp>
      </p:grpSp>
      <p:grpSp>
        <p:nvGrpSpPr>
          <p:cNvPr id="5" name="Group 13"/>
          <p:cNvGrpSpPr/>
          <p:nvPr/>
        </p:nvGrpSpPr>
        <p:grpSpPr>
          <a:xfrm>
            <a:off x="6111974" y="1081024"/>
            <a:ext cx="3039220" cy="2606040"/>
            <a:chOff x="8147177" y="1297046"/>
            <a:chExt cx="4051238" cy="2606040"/>
          </a:xfrm>
        </p:grpSpPr>
        <p:sp>
          <p:nvSpPr>
            <p:cNvPr id="36" name="Orange"/>
            <p:cNvSpPr/>
            <p:nvPr/>
          </p:nvSpPr>
          <p:spPr bwMode="auto">
            <a:xfrm>
              <a:off x="8156767" y="1297046"/>
              <a:ext cx="4041648"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TW" sz="3200" dirty="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38" name="Rectangle 54"/>
            <p:cNvSpPr/>
            <p:nvPr/>
          </p:nvSpPr>
          <p:spPr>
            <a:xfrm>
              <a:off x="8147177" y="2084849"/>
              <a:ext cx="4041648" cy="1169551"/>
            </a:xfrm>
            <a:prstGeom prst="rect">
              <a:avLst/>
            </a:prstGeom>
            <a:noFill/>
            <a:ln>
              <a:noFill/>
            </a:ln>
          </p:spPr>
          <p:txBody>
            <a:bodyPr wrap="square">
              <a:spAutoFit/>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大数据的异构和多样性</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很多不同形式（文本、图像、视频、机器数据）</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无模式或者模式不明显</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不连贯的语法或句义</a:t>
              </a:r>
              <a:endParaRPr lang="en-US" altLang="zh-CN" sz="1400" dirty="0">
                <a:solidFill>
                  <a:schemeClr val="bg1">
                    <a:lumMod val="95000"/>
                  </a:schemeClr>
                </a:solidFill>
                <a:latin typeface="微软雅黑" pitchFamily="34" charset="-122"/>
                <a:ea typeface="微软雅黑" pitchFamily="34" charset="-122"/>
              </a:endParaRPr>
            </a:p>
          </p:txBody>
        </p:sp>
      </p:grpSp>
      <p:grpSp>
        <p:nvGrpSpPr>
          <p:cNvPr id="6" name="组合 6"/>
          <p:cNvGrpSpPr/>
          <p:nvPr/>
        </p:nvGrpSpPr>
        <p:grpSpPr>
          <a:xfrm>
            <a:off x="3119633" y="1081021"/>
            <a:ext cx="2904734" cy="5084283"/>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685637" fontAlgn="base">
                <a:spcBef>
                  <a:spcPct val="0"/>
                </a:spcBef>
                <a:spcAft>
                  <a:spcPct val="0"/>
                </a:spcAft>
              </a:pPr>
              <a:r>
                <a:rPr lang="en-US" altLang="zh-CN" sz="3800" spc="-75" dirty="0">
                  <a:solidFill>
                    <a:schemeClr val="bg1">
                      <a:lumMod val="75000"/>
                    </a:schemeClr>
                  </a:solidFill>
                  <a:latin typeface="微软雅黑" pitchFamily="34" charset="-122"/>
                  <a:ea typeface="微软雅黑" pitchFamily="34" charset="-122"/>
                  <a:cs typeface="Segoe UI" pitchFamily="34" charset="0"/>
                </a:rPr>
                <a:t>Big Data</a:t>
              </a:r>
            </a:p>
            <a:p>
              <a:pPr algn="ctr" defTabSz="685637" fontAlgn="base">
                <a:spcBef>
                  <a:spcPct val="0"/>
                </a:spcBef>
                <a:spcAft>
                  <a:spcPct val="0"/>
                </a:spcAft>
              </a:pPr>
              <a:r>
                <a:rPr lang="zh-CN" altLang="en-US" sz="3800" spc="-75" dirty="0">
                  <a:solidFill>
                    <a:schemeClr val="bg1">
                      <a:lumMod val="75000"/>
                    </a:schemeClr>
                  </a:solidFill>
                  <a:latin typeface="微软雅黑" pitchFamily="34" charset="-122"/>
                  <a:ea typeface="微软雅黑" pitchFamily="34" charset="-122"/>
                  <a:cs typeface="Segoe UI" pitchFamily="34" charset="0"/>
                </a:rPr>
                <a:t>大数据</a:t>
              </a:r>
              <a:endParaRPr lang="en-US" sz="3800" spc="-75" dirty="0" err="1">
                <a:solidFill>
                  <a:schemeClr val="bg1">
                    <a:lumMod val="75000"/>
                  </a:schemeClr>
                </a:solidFill>
                <a:latin typeface="微软雅黑" pitchFamily="34" charset="-122"/>
                <a:ea typeface="微软雅黑" pitchFamily="34" charset="-122"/>
                <a:cs typeface="Segoe UI" pitchFamily="34" charset="0"/>
              </a:endParaRPr>
            </a:p>
          </p:txBody>
        </p:sp>
        <p:pic>
          <p:nvPicPr>
            <p:cNvPr id="409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686" l="3019" r="97170"/>
                      </a14:imgEffect>
                    </a14:imgLayer>
                  </a14:imgProps>
                </a:ext>
                <a:ext uri="{28A0092B-C50C-407E-A947-70E740481C1C}">
                  <a14:useLocalDpi xmlns:a14="http://schemas.microsoft.com/office/drawing/2010/main" val="0"/>
                </a:ext>
              </a:extLst>
            </a:blip>
            <a:srcRect/>
            <a:stretch>
              <a:fillRect/>
            </a:stretch>
          </p:blipFill>
          <p:spPr bwMode="auto">
            <a:xfrm>
              <a:off x="3275856" y="2338376"/>
              <a:ext cx="2595457" cy="251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矩形 18"/>
          <p:cNvSpPr/>
          <p:nvPr/>
        </p:nvSpPr>
        <p:spPr>
          <a:xfrm>
            <a:off x="2483768" y="1052736"/>
            <a:ext cx="576064" cy="738664"/>
          </a:xfrm>
          <a:prstGeom prst="rect">
            <a:avLst/>
          </a:prstGeom>
        </p:spPr>
        <p:txBody>
          <a:bodyPr wrap="square">
            <a:spAutoFit/>
          </a:bodyPr>
          <a:lstStyle/>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0392" y="3789040"/>
            <a:ext cx="1080120" cy="954107"/>
          </a:xfrm>
          <a:prstGeom prst="rect">
            <a:avLst/>
          </a:prstGeom>
        </p:spPr>
        <p:txBody>
          <a:bodyPr wrap="square">
            <a:spAutoFit/>
          </a:bodyPr>
          <a:lstStyle/>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lvl="0"/>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ndParaRPr>
          </a:p>
        </p:txBody>
      </p:sp>
      <p:sp>
        <p:nvSpPr>
          <p:cNvPr id="21" name="矩形 20"/>
          <p:cNvSpPr/>
          <p:nvPr/>
        </p:nvSpPr>
        <p:spPr>
          <a:xfrm>
            <a:off x="6084168" y="1052736"/>
            <a:ext cx="1440160" cy="830997"/>
          </a:xfrm>
          <a:prstGeom prst="rect">
            <a:avLst/>
          </a:prstGeom>
        </p:spPr>
        <p:txBody>
          <a:bodyPr wrap="square">
            <a:spAutoFit/>
          </a:bodyPr>
          <a:lstStyle/>
          <a:p>
            <a:pPr lvl="0"/>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lvl="0"/>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lvl="0"/>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lvl="0"/>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extLst>
      <p:ext uri="{BB962C8B-B14F-4D97-AF65-F5344CB8AC3E}">
        <p14:creationId xmlns:p14="http://schemas.microsoft.com/office/powerpoint/2010/main" val="77989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大数据的</a:t>
            </a:r>
            <a:r>
              <a:rPr lang="en-US" altLang="zh-CN" dirty="0">
                <a:latin typeface="黑体" pitchFamily="49" charset="-122"/>
                <a:ea typeface="黑体" pitchFamily="49" charset="-122"/>
              </a:rPr>
              <a:t>4V</a:t>
            </a:r>
            <a:r>
              <a:rPr lang="zh-CN" altLang="en-US" dirty="0">
                <a:latin typeface="黑体" pitchFamily="49" charset="-122"/>
                <a:ea typeface="黑体" pitchFamily="49" charset="-122"/>
              </a:rPr>
              <a:t>特征（</a:t>
            </a:r>
            <a:r>
              <a:rPr lang="en-US" altLang="zh-CN" dirty="0">
                <a:latin typeface="黑体" pitchFamily="49" charset="-122"/>
                <a:ea typeface="黑体" pitchFamily="49" charset="-122"/>
              </a:rPr>
              <a:t>Volume</a:t>
            </a:r>
            <a:r>
              <a:rPr lang="zh-CN" altLang="en-US" dirty="0">
                <a:latin typeface="黑体" pitchFamily="49" charset="-122"/>
                <a:ea typeface="黑体" pitchFamily="49" charset="-122"/>
              </a:rPr>
              <a:t>）</a:t>
            </a:r>
            <a:endParaRPr lang="en-US" altLang="en-US" dirty="0">
              <a:latin typeface="黑体" pitchFamily="49" charset="-122"/>
              <a:ea typeface="黑体" pitchFamily="49" charset="-122"/>
            </a:endParaRPr>
          </a:p>
        </p:txBody>
      </p:sp>
      <p:sp>
        <p:nvSpPr>
          <p:cNvPr id="40" name="Pentagon 78"/>
          <p:cNvSpPr/>
          <p:nvPr/>
        </p:nvSpPr>
        <p:spPr>
          <a:xfrm>
            <a:off x="539552" y="1865357"/>
            <a:ext cx="864096" cy="699544"/>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1B</a:t>
            </a:r>
            <a:r>
              <a:rPr lang="en-US" altLang="zh-CN" sz="1600" dirty="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624"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1KB</a:t>
            </a:r>
          </a:p>
        </p:txBody>
      </p:sp>
      <p:sp>
        <p:nvSpPr>
          <p:cNvPr id="54" name="Chevron 252"/>
          <p:cNvSpPr/>
          <p:nvPr/>
        </p:nvSpPr>
        <p:spPr>
          <a:xfrm>
            <a:off x="2123728"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1MB</a:t>
            </a:r>
          </a:p>
        </p:txBody>
      </p:sp>
      <p:sp>
        <p:nvSpPr>
          <p:cNvPr id="55" name="Chevron 252"/>
          <p:cNvSpPr/>
          <p:nvPr/>
        </p:nvSpPr>
        <p:spPr>
          <a:xfrm>
            <a:off x="3059832"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1GB</a:t>
            </a:r>
          </a:p>
        </p:txBody>
      </p:sp>
      <p:sp>
        <p:nvSpPr>
          <p:cNvPr id="57" name="Chevron 252"/>
          <p:cNvSpPr/>
          <p:nvPr/>
        </p:nvSpPr>
        <p:spPr>
          <a:xfrm>
            <a:off x="3995936"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1TB</a:t>
            </a:r>
          </a:p>
        </p:txBody>
      </p:sp>
      <p:sp>
        <p:nvSpPr>
          <p:cNvPr id="58" name="Chevron 252"/>
          <p:cNvSpPr/>
          <p:nvPr/>
        </p:nvSpPr>
        <p:spPr>
          <a:xfrm>
            <a:off x="4932040"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1PB</a:t>
            </a:r>
          </a:p>
        </p:txBody>
      </p:sp>
      <p:sp>
        <p:nvSpPr>
          <p:cNvPr id="59" name="Chevron 252"/>
          <p:cNvSpPr/>
          <p:nvPr/>
        </p:nvSpPr>
        <p:spPr>
          <a:xfrm>
            <a:off x="5868144"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1EB</a:t>
            </a:r>
          </a:p>
        </p:txBody>
      </p:sp>
      <p:sp>
        <p:nvSpPr>
          <p:cNvPr id="60" name="Chevron 252"/>
          <p:cNvSpPr/>
          <p:nvPr/>
        </p:nvSpPr>
        <p:spPr>
          <a:xfrm>
            <a:off x="6804248"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1ZB</a:t>
            </a:r>
          </a:p>
        </p:txBody>
      </p:sp>
      <p:sp>
        <p:nvSpPr>
          <p:cNvPr id="61" name="Chevron 252"/>
          <p:cNvSpPr/>
          <p:nvPr/>
        </p:nvSpPr>
        <p:spPr>
          <a:xfrm>
            <a:off x="7740351"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a:solidFill>
                  <a:srgbClr val="FFFFFF"/>
                </a:solidFill>
                <a:latin typeface="微软雅黑" pitchFamily="34" charset="-122"/>
                <a:ea typeface="微软雅黑" pitchFamily="34" charset="-122"/>
              </a:rPr>
              <a:t>1YB</a:t>
            </a:r>
          </a:p>
        </p:txBody>
      </p:sp>
      <p:grpSp>
        <p:nvGrpSpPr>
          <p:cNvPr id="2" name="组合 13"/>
          <p:cNvGrpSpPr/>
          <p:nvPr/>
        </p:nvGrpSpPr>
        <p:grpSpPr>
          <a:xfrm>
            <a:off x="971600" y="3285330"/>
            <a:ext cx="7344816" cy="2351916"/>
            <a:chOff x="755576" y="2375439"/>
            <a:chExt cx="7344816" cy="1763937"/>
          </a:xfrm>
        </p:grpSpPr>
        <p:sp>
          <p:nvSpPr>
            <p:cNvPr id="68" name="矩形 67"/>
            <p:cNvSpPr/>
            <p:nvPr/>
          </p:nvSpPr>
          <p:spPr>
            <a:xfrm>
              <a:off x="2720113" y="2375439"/>
              <a:ext cx="5380279" cy="283058"/>
            </a:xfrm>
            <a:prstGeom prst="rect">
              <a:avLst/>
            </a:prstGeom>
            <a:solidFill>
              <a:schemeClr val="accent3"/>
            </a:solidFill>
          </p:spPr>
          <p:txBody>
            <a:bodyPr wrap="square">
              <a:spAutoFit/>
            </a:bodyPr>
            <a:lstStyle/>
            <a:p>
              <a:pPr>
                <a:lnSpc>
                  <a:spcPct val="150000"/>
                </a:lnSpc>
              </a:pPr>
              <a:r>
                <a:rPr lang="en-US" altLang="zh-TW" sz="1400" dirty="0">
                  <a:solidFill>
                    <a:schemeClr val="bg1">
                      <a:lumMod val="95000"/>
                    </a:schemeClr>
                  </a:solidFill>
                  <a:latin typeface="微软雅黑" pitchFamily="34" charset="-122"/>
                  <a:ea typeface="微软雅黑" pitchFamily="34" charset="-122"/>
                </a:rPr>
                <a:t>1PB</a:t>
              </a:r>
              <a:r>
                <a:rPr lang="zh-TW" altLang="en-US" sz="1400" dirty="0">
                  <a:solidFill>
                    <a:schemeClr val="bg1">
                      <a:lumMod val="95000"/>
                    </a:schemeClr>
                  </a:solidFill>
                  <a:latin typeface="微软雅黑" pitchFamily="34" charset="-122"/>
                  <a:ea typeface="微软雅黑" pitchFamily="34" charset="-122"/>
                </a:rPr>
                <a:t>相当于</a:t>
              </a:r>
              <a:r>
                <a:rPr lang="en-US" altLang="zh-TW" sz="1400" dirty="0">
                  <a:solidFill>
                    <a:schemeClr val="bg1">
                      <a:lumMod val="95000"/>
                    </a:schemeClr>
                  </a:solidFill>
                  <a:latin typeface="微软雅黑" pitchFamily="34" charset="-122"/>
                  <a:ea typeface="微软雅黑" pitchFamily="34" charset="-122"/>
                </a:rPr>
                <a:t>50%</a:t>
              </a:r>
              <a:r>
                <a:rPr lang="zh-TW" altLang="en-US" sz="1400" dirty="0">
                  <a:solidFill>
                    <a:schemeClr val="bg1">
                      <a:lumMod val="95000"/>
                    </a:schemeClr>
                  </a:solidFill>
                  <a:latin typeface="微软雅黑" pitchFamily="34" charset="-122"/>
                  <a:ea typeface="微软雅黑" pitchFamily="34" charset="-122"/>
                </a:rPr>
                <a:t>的全美学术研究图书馆藏书信息内容</a:t>
              </a:r>
              <a:endParaRPr lang="zh-CN" altLang="en-US" sz="1400" dirty="0">
                <a:solidFill>
                  <a:schemeClr val="bg1">
                    <a:lumMod val="95000"/>
                  </a:schemeClr>
                </a:solidFill>
                <a:latin typeface="微软雅黑" pitchFamily="34" charset="-122"/>
                <a:ea typeface="微软雅黑" pitchFamily="34" charset="-122"/>
              </a:endParaRPr>
            </a:p>
          </p:txBody>
        </p:sp>
        <p:sp>
          <p:nvSpPr>
            <p:cNvPr id="72" name="矩形 71"/>
            <p:cNvSpPr/>
            <p:nvPr/>
          </p:nvSpPr>
          <p:spPr>
            <a:xfrm>
              <a:off x="2720110" y="2824919"/>
              <a:ext cx="5380279" cy="283058"/>
            </a:xfrm>
            <a:prstGeom prst="rect">
              <a:avLst/>
            </a:prstGeom>
            <a:solidFill>
              <a:schemeClr val="accent3"/>
            </a:solidFill>
          </p:spPr>
          <p:txBody>
            <a:bodyPr wrap="square">
              <a:spAutoFit/>
            </a:bodyPr>
            <a:lstStyle/>
            <a:p>
              <a:pPr>
                <a:lnSpc>
                  <a:spcPct val="150000"/>
                </a:lnSpc>
              </a:pPr>
              <a:r>
                <a:rPr lang="en-US" altLang="zh-TW" sz="1400" dirty="0">
                  <a:solidFill>
                    <a:schemeClr val="bg1">
                      <a:lumMod val="95000"/>
                    </a:schemeClr>
                  </a:solidFill>
                  <a:latin typeface="微软雅黑" pitchFamily="34" charset="-122"/>
                  <a:ea typeface="微软雅黑" pitchFamily="34" charset="-122"/>
                </a:rPr>
                <a:t>5EB</a:t>
              </a:r>
              <a:r>
                <a:rPr lang="zh-TW" altLang="en-US" sz="1400" dirty="0">
                  <a:solidFill>
                    <a:schemeClr val="bg1">
                      <a:lumMod val="95000"/>
                    </a:schemeClr>
                  </a:solidFill>
                  <a:latin typeface="微软雅黑" pitchFamily="34" charset="-122"/>
                  <a:ea typeface="微软雅黑" pitchFamily="34" charset="-122"/>
                </a:rPr>
                <a:t>相当于至今全世界人类所讲过的话语</a:t>
              </a:r>
              <a:endParaRPr lang="zh-CN" altLang="en-US" sz="1400" dirty="0">
                <a:solidFill>
                  <a:schemeClr val="bg1">
                    <a:lumMod val="95000"/>
                  </a:schemeClr>
                </a:solidFill>
                <a:latin typeface="微软雅黑" pitchFamily="34" charset="-122"/>
                <a:ea typeface="微软雅黑" pitchFamily="34" charset="-122"/>
              </a:endParaRPr>
            </a:p>
          </p:txBody>
        </p:sp>
        <p:sp>
          <p:nvSpPr>
            <p:cNvPr id="73" name="矩形 72"/>
            <p:cNvSpPr/>
            <p:nvPr/>
          </p:nvSpPr>
          <p:spPr>
            <a:xfrm>
              <a:off x="2720111" y="3274399"/>
              <a:ext cx="5380279" cy="283058"/>
            </a:xfrm>
            <a:prstGeom prst="rect">
              <a:avLst/>
            </a:prstGeom>
            <a:solidFill>
              <a:schemeClr val="accent3"/>
            </a:solidFill>
          </p:spPr>
          <p:txBody>
            <a:bodyPr wrap="square">
              <a:spAutoFit/>
            </a:bodyPr>
            <a:lstStyle/>
            <a:p>
              <a:pPr>
                <a:lnSpc>
                  <a:spcPct val="150000"/>
                </a:lnSpc>
              </a:pPr>
              <a:r>
                <a:rPr lang="en-US" altLang="zh-TW" sz="1400" dirty="0">
                  <a:solidFill>
                    <a:schemeClr val="bg1">
                      <a:lumMod val="95000"/>
                    </a:schemeClr>
                  </a:solidFill>
                  <a:latin typeface="微软雅黑" pitchFamily="34" charset="-122"/>
                  <a:ea typeface="微软雅黑" pitchFamily="34" charset="-122"/>
                </a:rPr>
                <a:t>1ZB</a:t>
              </a:r>
              <a:r>
                <a:rPr lang="zh-TW" altLang="en-US" sz="1400" dirty="0">
                  <a:solidFill>
                    <a:schemeClr val="bg1">
                      <a:lumMod val="95000"/>
                    </a:schemeClr>
                  </a:solidFill>
                  <a:latin typeface="微软雅黑" pitchFamily="34" charset="-122"/>
                  <a:ea typeface="微软雅黑" pitchFamily="34" charset="-122"/>
                </a:rPr>
                <a:t>如同全世界海滩上的沙子数量总和</a:t>
              </a:r>
              <a:endParaRPr lang="zh-CN" altLang="en-US" sz="1400" dirty="0">
                <a:solidFill>
                  <a:schemeClr val="bg1">
                    <a:lumMod val="95000"/>
                  </a:schemeClr>
                </a:solidFill>
                <a:latin typeface="微软雅黑" pitchFamily="34" charset="-122"/>
                <a:ea typeface="微软雅黑" pitchFamily="34" charset="-122"/>
              </a:endParaRPr>
            </a:p>
          </p:txBody>
        </p:sp>
        <p:sp>
          <p:nvSpPr>
            <p:cNvPr id="74" name="矩形 73"/>
            <p:cNvSpPr/>
            <p:nvPr/>
          </p:nvSpPr>
          <p:spPr>
            <a:xfrm>
              <a:off x="2720111" y="3723878"/>
              <a:ext cx="5380279" cy="283058"/>
            </a:xfrm>
            <a:prstGeom prst="rect">
              <a:avLst/>
            </a:prstGeom>
            <a:solidFill>
              <a:schemeClr val="accent3"/>
            </a:solidFill>
          </p:spPr>
          <p:txBody>
            <a:bodyPr wrap="square">
              <a:spAutoFit/>
            </a:bodyPr>
            <a:lstStyle/>
            <a:p>
              <a:pPr>
                <a:lnSpc>
                  <a:spcPct val="150000"/>
                </a:lnSpc>
              </a:pPr>
              <a:r>
                <a:rPr lang="en-US" altLang="zh-TW" sz="1400" dirty="0">
                  <a:solidFill>
                    <a:schemeClr val="bg1">
                      <a:lumMod val="95000"/>
                    </a:schemeClr>
                  </a:solidFill>
                  <a:latin typeface="微软雅黑" pitchFamily="34" charset="-122"/>
                  <a:ea typeface="微软雅黑" pitchFamily="34" charset="-122"/>
                </a:rPr>
                <a:t>1YB</a:t>
              </a:r>
              <a:r>
                <a:rPr lang="zh-TW" altLang="en-US" sz="1400" dirty="0">
                  <a:solidFill>
                    <a:schemeClr val="bg1">
                      <a:lumMod val="95000"/>
                    </a:schemeClr>
                  </a:solidFill>
                  <a:latin typeface="微软雅黑" pitchFamily="34" charset="-122"/>
                  <a:ea typeface="微软雅黑" pitchFamily="34" charset="-122"/>
                </a:rPr>
                <a:t>相当于</a:t>
              </a:r>
              <a:r>
                <a:rPr lang="en-US" altLang="zh-TW" sz="1400" dirty="0">
                  <a:solidFill>
                    <a:schemeClr val="bg1">
                      <a:lumMod val="95000"/>
                    </a:schemeClr>
                  </a:solidFill>
                  <a:latin typeface="微软雅黑" pitchFamily="34" charset="-122"/>
                  <a:ea typeface="微软雅黑" pitchFamily="34" charset="-122"/>
                </a:rPr>
                <a:t>7000</a:t>
              </a:r>
              <a:r>
                <a:rPr lang="zh-TW" altLang="en-US" sz="1400" dirty="0">
                  <a:solidFill>
                    <a:schemeClr val="bg1">
                      <a:lumMod val="95000"/>
                    </a:schemeClr>
                  </a:solidFill>
                  <a:latin typeface="微软雅黑" pitchFamily="34" charset="-122"/>
                  <a:ea typeface="微软雅黑" pitchFamily="34" charset="-122"/>
                </a:rPr>
                <a:t>位人类体内的微细胞总和</a:t>
              </a:r>
              <a:endParaRPr lang="zh-CN" altLang="en-US" sz="1400" dirty="0">
                <a:solidFill>
                  <a:schemeClr val="bg1">
                    <a:lumMod val="95000"/>
                  </a:schemeClr>
                </a:solidFill>
                <a:latin typeface="微软雅黑" pitchFamily="34" charset="-122"/>
                <a:ea typeface="微软雅黑" pitchFamily="34" charset="-122"/>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dirty="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a:solidFill>
                    <a:srgbClr val="FFFFFF">
                      <a:alpha val="98824"/>
                    </a:srgbClr>
                  </a:solidFill>
                  <a:latin typeface="微软雅黑" pitchFamily="34" charset="-122"/>
                  <a:ea typeface="微软雅黑" pitchFamily="34" charset="-122"/>
                  <a:cs typeface="Segoe UI" pitchFamily="34" charset="0"/>
                </a:rPr>
                <a:t>PB</a:t>
              </a:r>
              <a:r>
                <a:rPr lang="zh-CN" altLang="en-US" dirty="0">
                  <a:solidFill>
                    <a:srgbClr val="FFFFFF">
                      <a:alpha val="98824"/>
                    </a:srgbClr>
                  </a:solidFill>
                  <a:latin typeface="微软雅黑" pitchFamily="34" charset="-122"/>
                  <a:ea typeface="微软雅黑" pitchFamily="34" charset="-122"/>
                  <a:cs typeface="Segoe UI" pitchFamily="34" charset="0"/>
                </a:rPr>
                <a:t>、</a:t>
              </a:r>
              <a:r>
                <a:rPr lang="en-US" altLang="zh-CN" dirty="0">
                  <a:solidFill>
                    <a:srgbClr val="FFFFFF">
                      <a:alpha val="98824"/>
                    </a:srgbClr>
                  </a:solidFill>
                  <a:latin typeface="微软雅黑" pitchFamily="34" charset="-122"/>
                  <a:ea typeface="微软雅黑" pitchFamily="34" charset="-122"/>
                  <a:cs typeface="Segoe UI" pitchFamily="34" charset="0"/>
                </a:rPr>
                <a:t>EB</a:t>
              </a:r>
              <a:r>
                <a:rPr lang="zh-CN" altLang="en-US" dirty="0">
                  <a:solidFill>
                    <a:srgbClr val="FFFFFF">
                      <a:alpha val="98824"/>
                    </a:srgbClr>
                  </a:solidFill>
                  <a:latin typeface="微软雅黑" pitchFamily="34" charset="-122"/>
                  <a:ea typeface="微软雅黑" pitchFamily="34" charset="-122"/>
                  <a:cs typeface="Segoe UI" pitchFamily="34" charset="0"/>
                </a:rPr>
                <a:t>、</a:t>
              </a:r>
              <a:r>
                <a:rPr lang="en-US" altLang="zh-CN" dirty="0">
                  <a:solidFill>
                    <a:srgbClr val="FFFFFF">
                      <a:alpha val="98824"/>
                    </a:srgbClr>
                  </a:solidFill>
                  <a:latin typeface="微软雅黑" pitchFamily="34" charset="-122"/>
                  <a:ea typeface="微软雅黑" pitchFamily="34" charset="-122"/>
                  <a:cs typeface="Segoe UI" pitchFamily="34" charset="0"/>
                </a:rPr>
                <a:t>ZB</a:t>
              </a:r>
              <a:r>
                <a:rPr lang="zh-CN" altLang="en-US" dirty="0">
                  <a:solidFill>
                    <a:srgbClr val="FFFFFF">
                      <a:alpha val="98824"/>
                    </a:srgbClr>
                  </a:solidFill>
                  <a:latin typeface="微软雅黑" pitchFamily="34" charset="-122"/>
                  <a:ea typeface="微软雅黑" pitchFamily="34" charset="-122"/>
                  <a:cs typeface="Segoe UI" pitchFamily="34" charset="0"/>
                </a:rPr>
                <a:t>为单位进行计量的</a:t>
              </a:r>
            </a:p>
          </p:txBody>
        </p:sp>
      </p:grpSp>
    </p:spTree>
    <p:extLst>
      <p:ext uri="{BB962C8B-B14F-4D97-AF65-F5344CB8AC3E}">
        <p14:creationId xmlns:p14="http://schemas.microsoft.com/office/powerpoint/2010/main" val="357743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大数据的</a:t>
            </a:r>
            <a:r>
              <a:rPr lang="en-US" altLang="zh-CN" dirty="0">
                <a:latin typeface="黑体" pitchFamily="49" charset="-122"/>
                <a:ea typeface="黑体" pitchFamily="49" charset="-122"/>
              </a:rPr>
              <a:t>4V</a:t>
            </a:r>
            <a:r>
              <a:rPr lang="zh-CN" altLang="en-US" dirty="0">
                <a:latin typeface="黑体" pitchFamily="49" charset="-122"/>
                <a:ea typeface="黑体" pitchFamily="49" charset="-122"/>
              </a:rPr>
              <a:t>特征（</a:t>
            </a:r>
            <a:r>
              <a:rPr lang="en-US" altLang="zh-CN" dirty="0">
                <a:latin typeface="黑体" pitchFamily="49" charset="-122"/>
                <a:ea typeface="黑体" pitchFamily="49" charset="-122"/>
              </a:rPr>
              <a:t>Velocity</a:t>
            </a:r>
            <a:r>
              <a:rPr lang="zh-CN" altLang="en-US" dirty="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2" name="组合 5"/>
          <p:cNvGrpSpPr/>
          <p:nvPr/>
        </p:nvGrpSpPr>
        <p:grpSpPr>
          <a:xfrm>
            <a:off x="424037" y="1104834"/>
            <a:ext cx="8494949" cy="2844665"/>
            <a:chOff x="539552" y="726283"/>
            <a:chExt cx="8494949" cy="2133499"/>
          </a:xfrm>
        </p:grpSpPr>
        <p:sp>
          <p:nvSpPr>
            <p:cNvPr id="3" name="矩形 2"/>
            <p:cNvSpPr/>
            <p:nvPr/>
          </p:nvSpPr>
          <p:spPr bwMode="auto">
            <a:xfrm>
              <a:off x="1260018" y="771550"/>
              <a:ext cx="219591"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20" name="矩形 19"/>
            <p:cNvSpPr/>
            <p:nvPr/>
          </p:nvSpPr>
          <p:spPr bwMode="auto">
            <a:xfrm>
              <a:off x="1260018" y="1131590"/>
              <a:ext cx="659999"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21" name="矩形 20"/>
            <p:cNvSpPr/>
            <p:nvPr/>
          </p:nvSpPr>
          <p:spPr bwMode="auto">
            <a:xfrm>
              <a:off x="1260018" y="1491630"/>
              <a:ext cx="1424783"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22" name="矩形 21"/>
            <p:cNvSpPr/>
            <p:nvPr/>
          </p:nvSpPr>
          <p:spPr bwMode="auto">
            <a:xfrm>
              <a:off x="1260018" y="1851670"/>
              <a:ext cx="3003460"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23" name="矩形 22"/>
            <p:cNvSpPr/>
            <p:nvPr/>
          </p:nvSpPr>
          <p:spPr bwMode="auto">
            <a:xfrm>
              <a:off x="1260018" y="2211710"/>
              <a:ext cx="4667268"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24" name="矩形 23"/>
            <p:cNvSpPr/>
            <p:nvPr/>
          </p:nvSpPr>
          <p:spPr bwMode="auto">
            <a:xfrm>
              <a:off x="1260018" y="2571750"/>
              <a:ext cx="7251932"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chemeClr val="bg1">
                    <a:lumMod val="50000"/>
                  </a:schemeClr>
                </a:solidFill>
                <a:latin typeface="Segoe UI" pitchFamily="34" charset="0"/>
                <a:ea typeface="Segoe UI" pitchFamily="34" charset="0"/>
                <a:cs typeface="Segoe UI" pitchFamily="34" charset="0"/>
              </a:endParaRPr>
            </a:p>
          </p:txBody>
        </p:sp>
        <p:sp>
          <p:nvSpPr>
            <p:cNvPr id="4" name="TextBox 3"/>
            <p:cNvSpPr txBox="1"/>
            <p:nvPr/>
          </p:nvSpPr>
          <p:spPr>
            <a:xfrm>
              <a:off x="1475656" y="726283"/>
              <a:ext cx="290464"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8</a:t>
              </a:r>
              <a:endParaRPr lang="zh-CN" altLang="en-US" sz="1400" dirty="0" err="1">
                <a:solidFill>
                  <a:schemeClr val="bg1">
                    <a:lumMod val="50000"/>
                  </a:schemeClr>
                </a:solidFill>
                <a:latin typeface="微软雅黑" pitchFamily="34" charset="-122"/>
                <a:ea typeface="微软雅黑" pitchFamily="34" charset="-122"/>
              </a:endParaRPr>
            </a:p>
          </p:txBody>
        </p:sp>
        <p:sp>
          <p:nvSpPr>
            <p:cNvPr id="26" name="TextBox 25"/>
            <p:cNvSpPr txBox="1"/>
            <p:nvPr/>
          </p:nvSpPr>
          <p:spPr>
            <a:xfrm>
              <a:off x="1907704" y="1086323"/>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22</a:t>
              </a:r>
              <a:endParaRPr lang="zh-CN" altLang="en-US" sz="1400" dirty="0" err="1">
                <a:solidFill>
                  <a:schemeClr val="bg1">
                    <a:lumMod val="50000"/>
                  </a:schemeClr>
                </a:solidFill>
                <a:latin typeface="微软雅黑" pitchFamily="34" charset="-122"/>
                <a:ea typeface="微软雅黑" pitchFamily="34" charset="-122"/>
              </a:endParaRPr>
            </a:p>
          </p:txBody>
        </p:sp>
        <p:sp>
          <p:nvSpPr>
            <p:cNvPr id="27" name="TextBox 26"/>
            <p:cNvSpPr txBox="1"/>
            <p:nvPr/>
          </p:nvSpPr>
          <p:spPr>
            <a:xfrm>
              <a:off x="2699792" y="1447528"/>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54</a:t>
              </a:r>
              <a:endParaRPr lang="zh-CN" altLang="en-US" sz="1400" dirty="0" err="1">
                <a:solidFill>
                  <a:schemeClr val="bg1">
                    <a:lumMod val="50000"/>
                  </a:schemeClr>
                </a:solidFill>
                <a:latin typeface="微软雅黑" pitchFamily="34" charset="-122"/>
                <a:ea typeface="微软雅黑" pitchFamily="34" charset="-122"/>
              </a:endParaRPr>
            </a:p>
          </p:txBody>
        </p:sp>
        <p:sp>
          <p:nvSpPr>
            <p:cNvPr id="28" name="TextBox 27"/>
            <p:cNvSpPr txBox="1"/>
            <p:nvPr/>
          </p:nvSpPr>
          <p:spPr>
            <a:xfrm>
              <a:off x="4283968" y="180640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132</a:t>
              </a:r>
              <a:endParaRPr lang="zh-CN" altLang="en-US" sz="1400" dirty="0" err="1">
                <a:solidFill>
                  <a:schemeClr val="bg1">
                    <a:lumMod val="50000"/>
                  </a:schemeClr>
                </a:solidFill>
                <a:latin typeface="微软雅黑" pitchFamily="34" charset="-122"/>
                <a:ea typeface="微软雅黑" pitchFamily="34" charset="-122"/>
              </a:endParaRPr>
            </a:p>
          </p:txBody>
        </p:sp>
        <p:sp>
          <p:nvSpPr>
            <p:cNvPr id="30" name="TextBox 29"/>
            <p:cNvSpPr txBox="1"/>
            <p:nvPr/>
          </p:nvSpPr>
          <p:spPr>
            <a:xfrm>
              <a:off x="5940152" y="216644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215</a:t>
              </a:r>
              <a:endParaRPr lang="zh-CN" altLang="en-US" sz="1400" dirty="0" err="1">
                <a:solidFill>
                  <a:schemeClr val="bg1">
                    <a:lumMod val="50000"/>
                  </a:schemeClr>
                </a:solidFill>
                <a:latin typeface="微软雅黑" pitchFamily="34" charset="-122"/>
                <a:ea typeface="微软雅黑" pitchFamily="34" charset="-122"/>
              </a:endParaRPr>
            </a:p>
          </p:txBody>
        </p:sp>
        <p:sp>
          <p:nvSpPr>
            <p:cNvPr id="31" name="TextBox 30"/>
            <p:cNvSpPr txBox="1"/>
            <p:nvPr/>
          </p:nvSpPr>
          <p:spPr>
            <a:xfrm>
              <a:off x="8532440" y="252648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a:solidFill>
                    <a:schemeClr val="bg1">
                      <a:lumMod val="50000"/>
                    </a:schemeClr>
                  </a:solidFill>
                  <a:latin typeface="微软雅黑" pitchFamily="34" charset="-122"/>
                  <a:ea typeface="微软雅黑" pitchFamily="34" charset="-122"/>
                </a:rPr>
                <a:t>327</a:t>
              </a:r>
              <a:endParaRPr lang="zh-CN" altLang="en-US" sz="1400" dirty="0" err="1">
                <a:solidFill>
                  <a:schemeClr val="bg1">
                    <a:lumMod val="50000"/>
                  </a:schemeClr>
                </a:solidFill>
                <a:latin typeface="微软雅黑" pitchFamily="34" charset="-122"/>
                <a:ea typeface="微软雅黑" pitchFamily="34" charset="-122"/>
              </a:endParaRPr>
            </a:p>
          </p:txBody>
        </p:sp>
        <p:sp>
          <p:nvSpPr>
            <p:cNvPr id="32" name="TextBox 31"/>
            <p:cNvSpPr txBox="1"/>
            <p:nvPr/>
          </p:nvSpPr>
          <p:spPr>
            <a:xfrm>
              <a:off x="3419873" y="987574"/>
              <a:ext cx="4793299" cy="461665"/>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400" dirty="0">
                  <a:latin typeface="微软雅黑" pitchFamily="34" charset="-122"/>
                  <a:ea typeface="微软雅黑" pitchFamily="34" charset="-122"/>
                </a:rPr>
                <a:t>现在及未来几年内美国的移动网络数据流量增长（</a:t>
              </a:r>
              <a:r>
                <a:rPr lang="en-US" altLang="zh-CN" sz="1400" dirty="0">
                  <a:latin typeface="微软雅黑" pitchFamily="34" charset="-122"/>
                  <a:ea typeface="微软雅黑" pitchFamily="34" charset="-122"/>
                </a:rPr>
                <a:t>PB/</a:t>
              </a:r>
              <a:r>
                <a:rPr lang="zh-CN" altLang="en-US" sz="1400" dirty="0">
                  <a:latin typeface="微软雅黑" pitchFamily="34" charset="-122"/>
                  <a:ea typeface="微软雅黑" pitchFamily="34" charset="-122"/>
                </a:rPr>
                <a:t>月）</a:t>
              </a:r>
              <a:endParaRPr lang="en-US" altLang="zh-CN" sz="1400" dirty="0">
                <a:latin typeface="微软雅黑" pitchFamily="34" charset="-122"/>
                <a:ea typeface="微软雅黑" pitchFamily="34" charset="-122"/>
              </a:endParaRPr>
            </a:p>
            <a:p>
              <a:pPr algn="r">
                <a:lnSpc>
                  <a:spcPct val="90000"/>
                </a:lnSpc>
                <a:spcBef>
                  <a:spcPct val="20000"/>
                </a:spcBef>
                <a:buSzPct val="90000"/>
              </a:pPr>
              <a:r>
                <a:rPr lang="zh-CN" altLang="en-US" sz="1400" dirty="0">
                  <a:latin typeface="微软雅黑" pitchFamily="34" charset="-122"/>
                  <a:ea typeface="微软雅黑" pitchFamily="34" charset="-122"/>
                </a:rPr>
                <a:t>源自英国</a:t>
              </a:r>
              <a:r>
                <a:rPr lang="en-US" altLang="zh-CN" sz="1400" dirty="0">
                  <a:latin typeface="微软雅黑" pitchFamily="34" charset="-122"/>
                  <a:ea typeface="微软雅黑" pitchFamily="34" charset="-122"/>
                </a:rPr>
                <a:t>Coda</a:t>
              </a:r>
              <a:r>
                <a:rPr lang="zh-CN" altLang="en-US" sz="1400" dirty="0">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a:solidFill>
                    <a:schemeClr val="bg1"/>
                  </a:solidFill>
                  <a:latin typeface="微软雅黑" pitchFamily="34" charset="-122"/>
                  <a:ea typeface="微软雅黑" pitchFamily="34" charset="-122"/>
                  <a:cs typeface="Segoe UI" pitchFamily="34" charset="0"/>
                </a:rPr>
                <a:t>大数据的增长速度快</a:t>
              </a:r>
            </a:p>
          </p:txBody>
        </p:sp>
      </p:grpSp>
      <p:grpSp>
        <p:nvGrpSpPr>
          <p:cNvPr id="6" name="组合 7"/>
          <p:cNvGrpSpPr/>
          <p:nvPr/>
        </p:nvGrpSpPr>
        <p:grpSpPr>
          <a:xfrm>
            <a:off x="422041" y="4057163"/>
            <a:ext cx="7972397" cy="2448272"/>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047" y="2931789"/>
              <a:ext cx="3365881"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实时数据流处理的要求，是区别大数据引用和传统数据仓库技术，</a:t>
              </a:r>
              <a:r>
                <a:rPr lang="en-US" altLang="zh-CN" sz="1400" dirty="0">
                  <a:solidFill>
                    <a:schemeClr val="bg1">
                      <a:lumMod val="95000"/>
                    </a:schemeClr>
                  </a:solidFill>
                  <a:latin typeface="微软雅黑" pitchFamily="34" charset="-122"/>
                  <a:ea typeface="微软雅黑" pitchFamily="34" charset="-122"/>
                </a:rPr>
                <a:t>BI</a:t>
              </a:r>
              <a:r>
                <a:rPr lang="zh-CN" altLang="en-US" sz="1400" dirty="0">
                  <a:solidFill>
                    <a:schemeClr val="bg1">
                      <a:lumMod val="95000"/>
                    </a:schemeClr>
                  </a:solidFill>
                  <a:latin typeface="微软雅黑" pitchFamily="34" charset="-122"/>
                  <a:ea typeface="微软雅黑" pitchFamily="34" charset="-122"/>
                </a:rPr>
                <a:t>技术的关键差别之一；</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en-US" altLang="zh-TW" sz="1400" dirty="0">
                  <a:solidFill>
                    <a:schemeClr val="bg1">
                      <a:lumMod val="95000"/>
                    </a:schemeClr>
                  </a:solidFill>
                  <a:latin typeface="微软雅黑" pitchFamily="34" charset="-122"/>
                  <a:ea typeface="微软雅黑" pitchFamily="34" charset="-122"/>
                </a:rPr>
                <a:t>1s </a:t>
              </a:r>
              <a:r>
                <a:rPr lang="zh-CN" altLang="en-US" sz="1400" dirty="0">
                  <a:solidFill>
                    <a:schemeClr val="bg1">
                      <a:lumMod val="95000"/>
                    </a:schemeClr>
                  </a:solidFill>
                  <a:latin typeface="微软雅黑" pitchFamily="34" charset="-122"/>
                  <a:ea typeface="微软雅黑" pitchFamily="34" charset="-122"/>
                </a:rPr>
                <a:t>是临界点，对于大数据应用而言</a:t>
              </a:r>
              <a:r>
                <a:rPr lang="en-US" altLang="zh-CN" sz="1400" dirty="0">
                  <a:solidFill>
                    <a:schemeClr val="bg1">
                      <a:lumMod val="95000"/>
                    </a:schemeClr>
                  </a:solidFill>
                  <a:latin typeface="微软雅黑" pitchFamily="34" charset="-122"/>
                  <a:ea typeface="微软雅黑" pitchFamily="34" charset="-122"/>
                </a:rPr>
                <a:t>,</a:t>
              </a:r>
              <a:r>
                <a:rPr lang="zh-CN" altLang="en-US" sz="1400" dirty="0">
                  <a:solidFill>
                    <a:schemeClr val="bg1">
                      <a:lumMod val="95000"/>
                    </a:schemeClr>
                  </a:solidFill>
                  <a:latin typeface="微软雅黑" pitchFamily="34" charset="-122"/>
                  <a:ea typeface="微软雅黑" pitchFamily="34" charset="-122"/>
                </a:rPr>
                <a:t>必须要在</a:t>
              </a:r>
              <a:r>
                <a:rPr lang="en-US" altLang="zh-CN" sz="1400" dirty="0">
                  <a:solidFill>
                    <a:schemeClr val="bg1">
                      <a:lumMod val="95000"/>
                    </a:schemeClr>
                  </a:solidFill>
                  <a:latin typeface="微软雅黑" pitchFamily="34" charset="-122"/>
                  <a:ea typeface="微软雅黑" pitchFamily="34" charset="-122"/>
                </a:rPr>
                <a:t>1</a:t>
              </a:r>
              <a:r>
                <a:rPr lang="zh-CN" altLang="en-US" sz="1400" dirty="0">
                  <a:solidFill>
                    <a:schemeClr val="bg1">
                      <a:lumMod val="95000"/>
                    </a:schemeClr>
                  </a:solidFill>
                  <a:latin typeface="微软雅黑" pitchFamily="34" charset="-122"/>
                  <a:ea typeface="微软雅黑" pitchFamily="34" charset="-122"/>
                </a:rPr>
                <a:t>秒钟内形成答案，否则处理结果就是过时和无效的；</a:t>
              </a:r>
              <a:endParaRPr lang="en-US" altLang="zh-CN" sz="1400" dirty="0">
                <a:solidFill>
                  <a:schemeClr val="bg1">
                    <a:lumMod val="95000"/>
                  </a:schemeClr>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997" y="2931790"/>
              <a:ext cx="3742034"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10739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大数据的</a:t>
            </a:r>
            <a:r>
              <a:rPr lang="en-US" altLang="zh-CN" dirty="0">
                <a:latin typeface="黑体" pitchFamily="49" charset="-122"/>
                <a:ea typeface="黑体" pitchFamily="49" charset="-122"/>
              </a:rPr>
              <a:t>4V</a:t>
            </a:r>
            <a:r>
              <a:rPr lang="zh-CN" altLang="en-US" dirty="0">
                <a:latin typeface="黑体" pitchFamily="49" charset="-122"/>
                <a:ea typeface="黑体" pitchFamily="49" charset="-122"/>
              </a:rPr>
              <a:t>特征（</a:t>
            </a:r>
            <a:r>
              <a:rPr lang="en-US" altLang="zh-CN" dirty="0">
                <a:latin typeface="黑体" pitchFamily="49" charset="-122"/>
                <a:ea typeface="黑体" pitchFamily="49" charset="-122"/>
              </a:rPr>
              <a:t>Variety</a:t>
            </a:r>
            <a:r>
              <a:rPr lang="zh-CN" altLang="en-US" dirty="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12"/>
          <p:cNvGrpSpPr/>
          <p:nvPr/>
        </p:nvGrpSpPr>
        <p:grpSpPr>
          <a:xfrm>
            <a:off x="159805" y="2010206"/>
            <a:ext cx="3921995" cy="3673816"/>
            <a:chOff x="251520" y="771550"/>
            <a:chExt cx="4210027" cy="4104456"/>
          </a:xfrm>
        </p:grpSpPr>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26562">
              <a:off x="1220010" y="1682519"/>
              <a:ext cx="2273046" cy="2282517"/>
            </a:xfrm>
            <a:prstGeom prst="rect">
              <a:avLst/>
            </a:prstGeom>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defTabSz="570402"/>
              <a:endParaRPr lang="en-US" dirty="0">
                <a:solidFill>
                  <a:schemeClr val="bg1">
                    <a:lumMod val="95000"/>
                  </a:schemeClr>
                </a:solidFill>
                <a:latin typeface="Segoe UI Light" pitchFamily="34" charset="0"/>
                <a:ea typeface="ＭＳ Ｐゴシック" pitchFamily="-65" charset="-128"/>
              </a:endParaRPr>
            </a:p>
          </p:txBody>
        </p:sp>
        <p:sp>
          <p:nvSpPr>
            <p:cNvPr id="2" name="TextBox 1"/>
            <p:cNvSpPr txBox="1"/>
            <p:nvPr/>
          </p:nvSpPr>
          <p:spPr>
            <a:xfrm>
              <a:off x="1584615" y="4011910"/>
              <a:ext cx="1543837" cy="825249"/>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bg1">
                      <a:lumMod val="95000"/>
                    </a:schemeClr>
                  </a:solidFill>
                  <a:latin typeface="微软雅黑" pitchFamily="34" charset="-122"/>
                  <a:ea typeface="微软雅黑" pitchFamily="34" charset="-122"/>
                </a:rPr>
                <a:t>行业</a:t>
              </a:r>
              <a:r>
                <a:rPr lang="en-US" altLang="zh-CN" dirty="0">
                  <a:solidFill>
                    <a:schemeClr val="bg1">
                      <a:lumMod val="95000"/>
                    </a:schemeClr>
                  </a:solidFill>
                  <a:latin typeface="微软雅黑" pitchFamily="34" charset="-122"/>
                  <a:ea typeface="微软雅黑" pitchFamily="34" charset="-122"/>
                </a:rPr>
                <a:t>/</a:t>
              </a:r>
              <a:r>
                <a:rPr lang="zh-CN" altLang="en-US" dirty="0">
                  <a:solidFill>
                    <a:schemeClr val="bg1">
                      <a:lumMod val="95000"/>
                    </a:schemeClr>
                  </a:solidFill>
                  <a:latin typeface="微软雅黑" pitchFamily="34" charset="-122"/>
                  <a:ea typeface="微软雅黑" pitchFamily="34" charset="-122"/>
                </a:rPr>
                <a:t>企业内</a:t>
              </a:r>
              <a:endParaRPr lang="en-US" altLang="zh-CN" dirty="0">
                <a:solidFill>
                  <a:schemeClr val="bg1">
                    <a:lumMod val="95000"/>
                  </a:schemeClr>
                </a:solidFill>
                <a:latin typeface="微软雅黑" pitchFamily="34" charset="-122"/>
                <a:ea typeface="微软雅黑" pitchFamily="34" charset="-122"/>
              </a:endParaRPr>
            </a:p>
            <a:p>
              <a:pPr algn="ctr">
                <a:lnSpc>
                  <a:spcPct val="90000"/>
                </a:lnSpc>
                <a:spcBef>
                  <a:spcPct val="20000"/>
                </a:spcBef>
                <a:buSzPct val="90000"/>
              </a:pPr>
              <a:r>
                <a:rPr lang="zh-CN" altLang="en-US" dirty="0">
                  <a:solidFill>
                    <a:schemeClr val="bg1">
                      <a:lumMod val="95000"/>
                    </a:schemeClr>
                  </a:solidFill>
                  <a:latin typeface="微软雅黑" pitchFamily="34" charset="-122"/>
                  <a:ea typeface="微软雅黑" pitchFamily="34" charset="-122"/>
                </a:rPr>
                <a:t>数据</a:t>
              </a:r>
            </a:p>
          </p:txBody>
        </p:sp>
        <p:sp>
          <p:nvSpPr>
            <p:cNvPr id="43" name="TextBox 42"/>
            <p:cNvSpPr txBox="1"/>
            <p:nvPr/>
          </p:nvSpPr>
          <p:spPr>
            <a:xfrm rot="3927675">
              <a:off x="3060686" y="1957781"/>
              <a:ext cx="14957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bg1">
                      <a:lumMod val="95000"/>
                    </a:schemeClr>
                  </a:solidFill>
                  <a:latin typeface="微软雅黑" pitchFamily="34" charset="-122"/>
                  <a:ea typeface="微软雅黑" pitchFamily="34" charset="-122"/>
                </a:rPr>
                <a:t>互联网数据</a:t>
              </a:r>
            </a:p>
          </p:txBody>
        </p:sp>
        <p:sp>
          <p:nvSpPr>
            <p:cNvPr id="44" name="TextBox 43"/>
            <p:cNvSpPr txBox="1"/>
            <p:nvPr/>
          </p:nvSpPr>
          <p:spPr>
            <a:xfrm rot="18058455">
              <a:off x="250219" y="1800324"/>
              <a:ext cx="14957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bg1">
                      <a:lumMod val="95000"/>
                    </a:schemeClr>
                  </a:solidFill>
                  <a:latin typeface="微软雅黑" pitchFamily="34" charset="-122"/>
                  <a:ea typeface="微软雅黑" pitchFamily="34" charset="-122"/>
                </a:rPr>
                <a:t>物联网数据</a:t>
              </a:r>
            </a:p>
          </p:txBody>
        </p:sp>
        <p:sp>
          <p:nvSpPr>
            <p:cNvPr id="12" name="椭圆 11"/>
            <p:cNvSpPr/>
            <p:nvPr/>
          </p:nvSpPr>
          <p:spPr bwMode="auto">
            <a:xfrm>
              <a:off x="1708461" y="2190698"/>
              <a:ext cx="1296144" cy="1296144"/>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chemeClr val="bg1">
                      <a:lumMod val="95000"/>
                    </a:schemeClr>
                  </a:solidFill>
                  <a:latin typeface="微软雅黑" pitchFamily="34" charset="-122"/>
                  <a:ea typeface="微软雅黑" pitchFamily="34" charset="-122"/>
                </a:rPr>
                <a:t>大数据</a:t>
              </a:r>
            </a:p>
          </p:txBody>
        </p:sp>
      </p:grpSp>
      <p:grpSp>
        <p:nvGrpSpPr>
          <p:cNvPr id="4" name="组合 16"/>
          <p:cNvGrpSpPr/>
          <p:nvPr/>
        </p:nvGrpSpPr>
        <p:grpSpPr>
          <a:xfrm>
            <a:off x="4283968" y="1927690"/>
            <a:ext cx="4680520" cy="1068911"/>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30312F"/>
                  </a:solidFill>
                  <a:latin typeface="微软雅黑" pitchFamily="34" charset="-122"/>
                  <a:ea typeface="微软雅黑" pitchFamily="34" charset="-122"/>
                </a:rPr>
                <a:t>数据来源多</a:t>
              </a:r>
              <a:endParaRPr lang="en-US" sz="1600" kern="100" cap="all" spc="-23" dirty="0">
                <a:ln>
                  <a:solidFill>
                    <a:srgbClr val="FFFFFF">
                      <a:alpha val="0"/>
                    </a:srgbClr>
                  </a:solidFill>
                </a:ln>
                <a:solidFill>
                  <a:srgbClr val="30312F"/>
                </a:solidFill>
                <a:latin typeface="微软雅黑" pitchFamily="34" charset="-122"/>
                <a:ea typeface="微软雅黑" pitchFamily="34" charset="-122"/>
              </a:endParaRPr>
            </a:p>
          </p:txBody>
        </p:sp>
        <p:sp>
          <p:nvSpPr>
            <p:cNvPr id="47" name="Rectangle 18"/>
            <p:cNvSpPr/>
            <p:nvPr>
              <p:custDataLst>
                <p:tags r:id="rId3"/>
              </p:custDataLst>
            </p:nvPr>
          </p:nvSpPr>
          <p:spPr>
            <a:xfrm>
              <a:off x="4283969" y="1445767"/>
              <a:ext cx="4680519" cy="80168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30312F"/>
                </a:solidFill>
              </a:endParaRPr>
            </a:p>
          </p:txBody>
        </p:sp>
        <p:sp>
          <p:nvSpPr>
            <p:cNvPr id="14" name="TextBox 13"/>
            <p:cNvSpPr txBox="1"/>
            <p:nvPr/>
          </p:nvSpPr>
          <p:spPr>
            <a:xfrm>
              <a:off x="5721589" y="148108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a:solidFill>
                    <a:srgbClr val="30312F"/>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p:nvPr/>
        </p:nvGrpSpPr>
        <p:grpSpPr>
          <a:xfrm>
            <a:off x="4283968" y="3140969"/>
            <a:ext cx="4680521" cy="1280351"/>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30312F"/>
                  </a:solidFill>
                  <a:latin typeface="微软雅黑" pitchFamily="34" charset="-122"/>
                  <a:ea typeface="微软雅黑" pitchFamily="34" charset="-122"/>
                </a:rPr>
                <a:t>数据类型多</a:t>
              </a:r>
              <a:endParaRPr lang="en-US" sz="1600" kern="100" cap="all" spc="-23" dirty="0">
                <a:ln>
                  <a:solidFill>
                    <a:srgbClr val="FFFFFF">
                      <a:alpha val="0"/>
                    </a:srgbClr>
                  </a:solidFill>
                </a:ln>
                <a:solidFill>
                  <a:srgbClr val="30312F"/>
                </a:solidFill>
                <a:latin typeface="微软雅黑" pitchFamily="34" charset="-122"/>
                <a:ea typeface="微软雅黑" pitchFamily="34" charset="-122"/>
              </a:endParaRPr>
            </a:p>
          </p:txBody>
        </p:sp>
        <p:sp>
          <p:nvSpPr>
            <p:cNvPr id="49" name="Rectangle 18"/>
            <p:cNvSpPr/>
            <p:nvPr>
              <p:custDataLst>
                <p:tags r:id="rId2"/>
              </p:custDataLst>
            </p:nvPr>
          </p:nvSpPr>
          <p:spPr>
            <a:xfrm>
              <a:off x="4283968" y="2355726"/>
              <a:ext cx="4680519" cy="96026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30312F"/>
                </a:solidFill>
              </a:endParaRPr>
            </a:p>
          </p:txBody>
        </p:sp>
        <p:sp>
          <p:nvSpPr>
            <p:cNvPr id="52" name="TextBox 51"/>
            <p:cNvSpPr txBox="1"/>
            <p:nvPr/>
          </p:nvSpPr>
          <p:spPr>
            <a:xfrm>
              <a:off x="5721591" y="2355726"/>
              <a:ext cx="3242897" cy="720197"/>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a:solidFill>
                    <a:srgbClr val="30312F"/>
                  </a:solidFill>
                  <a:latin typeface="微软雅黑" pitchFamily="34" charset="-122"/>
                  <a:ea typeface="微软雅黑" pitchFamily="34" charset="-122"/>
                </a:rPr>
                <a:t>保存在关系数据库中的结构化数据只占少数，</a:t>
              </a:r>
              <a:r>
                <a:rPr lang="en-US" altLang="zh-CN" sz="1400" dirty="0">
                  <a:solidFill>
                    <a:srgbClr val="30312F"/>
                  </a:solidFill>
                  <a:latin typeface="微软雅黑" pitchFamily="34" charset="-122"/>
                  <a:ea typeface="微软雅黑" pitchFamily="34" charset="-122"/>
                </a:rPr>
                <a:t>70~80%</a:t>
              </a:r>
              <a:r>
                <a:rPr lang="zh-CN" altLang="en-US" sz="1400" dirty="0">
                  <a:solidFill>
                    <a:srgbClr val="30312F"/>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p:nvPr/>
        </p:nvGrpSpPr>
        <p:grpSpPr>
          <a:xfrm>
            <a:off x="4283966" y="4581129"/>
            <a:ext cx="4680520" cy="1021820"/>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30312F"/>
                  </a:solidFill>
                  <a:latin typeface="微软雅黑" pitchFamily="34" charset="-122"/>
                  <a:ea typeface="微软雅黑" pitchFamily="34" charset="-122"/>
                </a:rPr>
                <a:t>关联性强</a:t>
              </a:r>
              <a:endParaRPr lang="en-US" sz="1600" kern="100" cap="all" spc="-23" dirty="0">
                <a:ln>
                  <a:solidFill>
                    <a:srgbClr val="FFFFFF">
                      <a:alpha val="0"/>
                    </a:srgbClr>
                  </a:solidFill>
                </a:ln>
                <a:solidFill>
                  <a:srgbClr val="30312F"/>
                </a:solidFill>
                <a:latin typeface="微软雅黑" pitchFamily="34" charset="-122"/>
                <a:ea typeface="微软雅黑" pitchFamily="34" charset="-122"/>
              </a:endParaRPr>
            </a:p>
          </p:txBody>
        </p:sp>
        <p:sp>
          <p:nvSpPr>
            <p:cNvPr id="51" name="Rectangle 18"/>
            <p:cNvSpPr/>
            <p:nvPr>
              <p:custDataLst>
                <p:tags r:id="rId1"/>
              </p:custDataLst>
            </p:nvPr>
          </p:nvSpPr>
          <p:spPr>
            <a:xfrm>
              <a:off x="4283967" y="3436564"/>
              <a:ext cx="4680519" cy="765647"/>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30312F"/>
                </a:solidFill>
              </a:endParaRPr>
            </a:p>
          </p:txBody>
        </p:sp>
        <p:sp>
          <p:nvSpPr>
            <p:cNvPr id="53" name="TextBox 52"/>
            <p:cNvSpPr txBox="1"/>
            <p:nvPr/>
          </p:nvSpPr>
          <p:spPr>
            <a:xfrm>
              <a:off x="5721587" y="343584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a:solidFill>
                    <a:srgbClr val="30312F"/>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extLst>
      <p:ext uri="{BB962C8B-B14F-4D97-AF65-F5344CB8AC3E}">
        <p14:creationId xmlns:p14="http://schemas.microsoft.com/office/powerpoint/2010/main" val="285031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p:txBody>
          <a:bodyPr>
            <a:normAutofit/>
          </a:bodyPr>
          <a:lstStyle/>
          <a:p>
            <a:r>
              <a:rPr lang="zh-CN" altLang="en-US" dirty="0">
                <a:latin typeface="黑体" pitchFamily="49" charset="-122"/>
                <a:ea typeface="黑体" pitchFamily="49" charset="-122"/>
              </a:rPr>
              <a:t>大数据的</a:t>
            </a:r>
            <a:r>
              <a:rPr lang="en-US" altLang="zh-CN" dirty="0">
                <a:latin typeface="黑体" pitchFamily="49" charset="-122"/>
                <a:ea typeface="黑体" pitchFamily="49" charset="-122"/>
              </a:rPr>
              <a:t>4V</a:t>
            </a:r>
            <a:r>
              <a:rPr lang="zh-CN" altLang="en-US" dirty="0">
                <a:latin typeface="黑体" pitchFamily="49" charset="-122"/>
                <a:ea typeface="黑体" pitchFamily="49" charset="-122"/>
              </a:rPr>
              <a:t>特征（</a:t>
            </a:r>
            <a:r>
              <a:rPr lang="en-US" altLang="zh-CN" dirty="0">
                <a:latin typeface="黑体" pitchFamily="49" charset="-122"/>
                <a:ea typeface="黑体" pitchFamily="49" charset="-122"/>
              </a:rPr>
              <a:t>Value</a:t>
            </a:r>
            <a:r>
              <a:rPr lang="zh-CN" altLang="en-US" dirty="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660915"/>
            <a:ext cx="6264696" cy="371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1403648" y="1727935"/>
            <a:ext cx="6264696" cy="816089"/>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挖掘大数据的价值类似沙里淘金，从海量数据中挖掘稀疏但珍贵的信息；</a:t>
            </a:r>
            <a:endParaRPr lang="en-US" altLang="zh-CN" sz="1400" dirty="0">
              <a:solidFill>
                <a:schemeClr val="bg1">
                  <a:lumMod val="95000"/>
                </a:schemeClr>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bg1">
                    <a:lumMod val="95000"/>
                  </a:schemeClr>
                </a:solidFill>
                <a:latin typeface="微软雅黑" pitchFamily="34" charset="-122"/>
                <a:ea typeface="微软雅黑" pitchFamily="34" charset="-122"/>
              </a:rPr>
              <a:t>价值密度低，是大数据的一个典型特征；</a:t>
            </a:r>
            <a:endParaRPr lang="en-US" altLang="zh-CN" sz="1400" dirty="0">
              <a:solidFill>
                <a:schemeClr val="bg1">
                  <a:lumMod val="95000"/>
                </a:schemeClr>
              </a:solidFill>
              <a:latin typeface="微软雅黑" pitchFamily="34" charset="-122"/>
              <a:ea typeface="微软雅黑" pitchFamily="34" charset="-122"/>
            </a:endParaRPr>
          </a:p>
        </p:txBody>
      </p:sp>
      <p:sp>
        <p:nvSpPr>
          <p:cNvPr id="5" name="TextBox 1"/>
          <p:cNvSpPr txBox="1"/>
          <p:nvPr/>
        </p:nvSpPr>
        <p:spPr>
          <a:xfrm>
            <a:off x="1403648" y="1275554"/>
            <a:ext cx="5450210" cy="445205"/>
          </a:xfrm>
          <a:prstGeom prst="rect">
            <a:avLst/>
          </a:prstGeom>
          <a:noFill/>
        </p:spPr>
        <p:txBody>
          <a:bodyPr wrap="none" lIns="0" tIns="0" rIns="0" bIns="40087" rtlCol="0">
            <a:spAutoFit/>
          </a:bodyPr>
          <a:lstStyle/>
          <a:p>
            <a:pPr>
              <a:lnSpc>
                <a:spcPts val="526"/>
              </a:lnSpc>
              <a:tabLst>
                <a:tab pos="1013318" algn="l"/>
              </a:tabLst>
            </a:pPr>
            <a:r>
              <a:rPr lang="en-US" altLang="zh-CN" sz="2500" b="1" dirty="0">
                <a:solidFill>
                  <a:srgbClr val="30312F"/>
                </a:solidFill>
                <a:latin typeface="等线" panose="02010600030101010101" pitchFamily="2" charset="-122"/>
                <a:ea typeface="等线" panose="02010600030101010101" pitchFamily="2" charset="-122"/>
                <a:cs typeface="微软雅黑" pitchFamily="18" charset="0"/>
              </a:rPr>
              <a:t>大数据不仅仅是技术，关键是产生价值</a:t>
            </a:r>
          </a:p>
          <a:p>
            <a:pPr>
              <a:lnSpc>
                <a:spcPts val="877"/>
              </a:lnSpc>
            </a:pPr>
            <a:endParaRPr lang="en-US" altLang="zh-CN" b="1" dirty="0">
              <a:solidFill>
                <a:srgbClr val="30312F"/>
              </a:solidFill>
              <a:latin typeface="等线" panose="02010600030101010101" pitchFamily="2" charset="-122"/>
              <a:ea typeface="等线" panose="02010600030101010101" pitchFamily="2" charset="-122"/>
            </a:endParaRPr>
          </a:p>
          <a:p>
            <a:pPr>
              <a:lnSpc>
                <a:spcPts val="877"/>
              </a:lnSpc>
            </a:pPr>
            <a:endParaRPr lang="en-US" altLang="zh-CN" dirty="0">
              <a:solidFill>
                <a:srgbClr val="30312F"/>
              </a:solidFill>
              <a:latin typeface="等线" panose="02010600030101010101" pitchFamily="2" charset="-122"/>
              <a:ea typeface="等线" panose="02010600030101010101" pitchFamily="2" charset="-122"/>
            </a:endParaRPr>
          </a:p>
          <a:p>
            <a:pPr>
              <a:lnSpc>
                <a:spcPts val="526"/>
              </a:lnSpc>
              <a:tabLst>
                <a:tab pos="1013318" algn="l"/>
              </a:tabLst>
            </a:pPr>
            <a:r>
              <a:rPr lang="en-US" altLang="zh-CN" dirty="0" err="1">
                <a:solidFill>
                  <a:srgbClr val="30312F"/>
                </a:solidFill>
                <a:latin typeface="等线" panose="02010600030101010101" pitchFamily="2" charset="-122"/>
                <a:ea typeface="等线" panose="02010600030101010101" pitchFamily="2" charset="-122"/>
                <a:cs typeface="微软雅黑" pitchFamily="18" charset="0"/>
              </a:rPr>
              <a:t>可以从各个层面进行优化，更要考虑整体</a:t>
            </a:r>
            <a:endParaRPr lang="en-US" altLang="zh-CN" dirty="0">
              <a:solidFill>
                <a:srgbClr val="30312F"/>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0578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49356" y="365126"/>
            <a:ext cx="7865993" cy="670655"/>
          </a:xfrm>
        </p:spPr>
        <p:txBody>
          <a:bodyPr>
            <a:normAutofit/>
          </a:bodyPr>
          <a:lstStyle/>
          <a:p>
            <a:r>
              <a:rPr lang="zh-CN" altLang="en-US" sz="2900" dirty="0">
                <a:latin typeface="黑体" pitchFamily="49" charset="-122"/>
                <a:ea typeface="黑体" pitchFamily="49" charset="-122"/>
              </a:rPr>
              <a:t>大数据改变生活</a:t>
            </a:r>
            <a:endParaRPr lang="en-US" altLang="en-US" sz="2900" dirty="0">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81801322"/>
              </p:ext>
            </p:extLst>
          </p:nvPr>
        </p:nvGraphicFramePr>
        <p:xfrm>
          <a:off x="649356" y="1283463"/>
          <a:ext cx="8318500" cy="4222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881492" y="5753896"/>
            <a:ext cx="7835268" cy="430887"/>
          </a:xfrm>
          <a:prstGeom prst="rect">
            <a:avLst/>
          </a:prstGeom>
          <a:noFill/>
        </p:spPr>
        <p:txBody>
          <a:bodyPr wrap="square" rtlCol="0">
            <a:spAutoFit/>
          </a:bodyPr>
          <a:lstStyle/>
          <a:p>
            <a:r>
              <a:rPr lang="zh-CN" altLang="zh-CN" sz="2200" dirty="0">
                <a:solidFill>
                  <a:srgbClr val="30312F"/>
                </a:solidFill>
                <a:latin typeface="微软雅黑" pitchFamily="34" charset="-122"/>
                <a:ea typeface="微软雅黑" pitchFamily="34" charset="-122"/>
              </a:rPr>
              <a:t>大数据对</a:t>
            </a:r>
            <a:r>
              <a:rPr lang="zh-CN" altLang="en-US" sz="2200" dirty="0">
                <a:solidFill>
                  <a:srgbClr val="30312F"/>
                </a:solidFill>
                <a:latin typeface="微软雅黑" pitchFamily="34" charset="-122"/>
                <a:ea typeface="微软雅黑" pitchFamily="34" charset="-122"/>
              </a:rPr>
              <a:t>政府、</a:t>
            </a:r>
            <a:r>
              <a:rPr lang="zh-CN" altLang="zh-CN" sz="2200" dirty="0">
                <a:solidFill>
                  <a:srgbClr val="30312F"/>
                </a:solidFill>
                <a:latin typeface="微软雅黑" pitchFamily="34" charset="-122"/>
                <a:ea typeface="微软雅黑" pitchFamily="34" charset="-122"/>
              </a:rPr>
              <a:t>金融机构、企业来说，象空气一样不可或缺！</a:t>
            </a:r>
            <a:endParaRPr lang="zh-CN" altLang="en-US" sz="2200" dirty="0">
              <a:solidFill>
                <a:srgbClr val="30312F"/>
              </a:solidFill>
            </a:endParaRPr>
          </a:p>
        </p:txBody>
      </p:sp>
    </p:spTree>
    <p:extLst>
      <p:ext uri="{BB962C8B-B14F-4D97-AF65-F5344CB8AC3E}">
        <p14:creationId xmlns:p14="http://schemas.microsoft.com/office/powerpoint/2010/main" val="1348573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a:t>目录</a:t>
            </a:r>
          </a:p>
        </p:txBody>
      </p:sp>
      <p:sp>
        <p:nvSpPr>
          <p:cNvPr id="2" name="内容占位符 1"/>
          <p:cNvSpPr>
            <a:spLocks noGrp="1"/>
          </p:cNvSpPr>
          <p:nvPr>
            <p:ph idx="1"/>
          </p:nvPr>
        </p:nvSpPr>
        <p:spPr/>
        <p:txBody>
          <a:bodyPr/>
          <a:lstStyle/>
          <a:p>
            <a:endParaRPr lang="en-US" altLang="zh-CN" dirty="0">
              <a:latin typeface="等线" panose="02010600030101010101" pitchFamily="2" charset="-122"/>
            </a:endParaRPr>
          </a:p>
          <a:p>
            <a:r>
              <a:rPr lang="zh-CN" altLang="en-US" dirty="0">
                <a:latin typeface="等线" panose="02010600030101010101" pitchFamily="2" charset="-122"/>
              </a:rPr>
              <a:t>大数据的来源</a:t>
            </a:r>
          </a:p>
          <a:p>
            <a:r>
              <a:rPr lang="zh-CN" altLang="en-US" dirty="0">
                <a:latin typeface="等线" panose="02010600030101010101" pitchFamily="2" charset="-122"/>
              </a:rPr>
              <a:t>什么是大数据</a:t>
            </a:r>
          </a:p>
          <a:p>
            <a:r>
              <a:rPr lang="zh-CN" altLang="en-US" dirty="0">
                <a:solidFill>
                  <a:schemeClr val="bg1">
                    <a:lumMod val="75000"/>
                  </a:schemeClr>
                </a:solidFill>
                <a:latin typeface="等线" panose="02010600030101010101" pitchFamily="2" charset="-122"/>
              </a:rPr>
              <a:t>成功案例</a:t>
            </a:r>
            <a:endParaRPr lang="en-US" altLang="zh-CN" dirty="0">
              <a:solidFill>
                <a:schemeClr val="bg1">
                  <a:lumMod val="75000"/>
                </a:schemeClr>
              </a:solidFill>
              <a:latin typeface="等线" panose="02010600030101010101" pitchFamily="2" charset="-122"/>
            </a:endParaRPr>
          </a:p>
          <a:p>
            <a:r>
              <a:rPr lang="zh-CN" altLang="en-US" dirty="0">
                <a:latin typeface="等线" panose="02010600030101010101" pitchFamily="2" charset="-122"/>
              </a:rPr>
              <a:t>大数据的相关技术</a:t>
            </a:r>
          </a:p>
        </p:txBody>
      </p:sp>
    </p:spTree>
    <p:extLst>
      <p:ext uri="{BB962C8B-B14F-4D97-AF65-F5344CB8AC3E}">
        <p14:creationId xmlns:p14="http://schemas.microsoft.com/office/powerpoint/2010/main" val="4195473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zh-CN" altLang="en-US" dirty="0"/>
              <a:t>商品零售大数据</a:t>
            </a:r>
            <a:endParaRPr lang="en-US" altLang="en-US" dirty="0"/>
          </a:p>
        </p:txBody>
      </p:sp>
      <p:sp>
        <p:nvSpPr>
          <p:cNvPr id="5" name="Content Placeholder 4"/>
          <p:cNvSpPr>
            <a:spLocks noGrp="1"/>
          </p:cNvSpPr>
          <p:nvPr>
            <p:ph idx="1"/>
          </p:nvPr>
        </p:nvSpPr>
        <p:spPr>
          <a:xfrm>
            <a:off x="4648003" y="1173345"/>
            <a:ext cx="4050424" cy="5114914"/>
          </a:xfrm>
        </p:spPr>
        <p:txBody>
          <a:bodyPr>
            <a:noAutofit/>
          </a:bodyPr>
          <a:lstStyle/>
          <a:p>
            <a:pPr marL="0" indent="0">
              <a:buNone/>
            </a:pPr>
            <a:r>
              <a:rPr lang="zh-CN" altLang="en-US" sz="1600" dirty="0">
                <a:latin typeface="微软雅黑" panose="020B0503020204020204" pitchFamily="34" charset="-122"/>
                <a:ea typeface="微软雅黑" panose="020B0503020204020204" pitchFamily="34" charset="-122"/>
              </a:rPr>
              <a:t>此事经被</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纽约时报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报道后，塔吉特“大数据”的巨大威力轰动全美</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在美国，有一位父亲怒气冲冲地跑到塔吉特卖场，质问为何将带有婴儿用品优惠券的广告邮件，寄送给他正在念高中的女儿</a:t>
            </a:r>
            <a:r>
              <a:rPr lang="en-US" altLang="zh-CN" sz="1600" dirty="0">
                <a:latin typeface="微软雅黑" panose="020B0503020204020204" pitchFamily="34" charset="-122"/>
                <a:ea typeface="微软雅黑" panose="020B0503020204020204" pitchFamily="34" charset="-122"/>
              </a:rPr>
              <a:t>?</a:t>
            </a:r>
          </a:p>
          <a:p>
            <a:pPr marL="0" indent="0">
              <a:buNone/>
            </a:pPr>
            <a:r>
              <a:rPr lang="zh-CN" altLang="en-US" sz="1600" dirty="0">
                <a:latin typeface="微软雅黑" panose="020B0503020204020204" pitchFamily="34" charset="-122"/>
                <a:ea typeface="微软雅黑" panose="020B0503020204020204" pitchFamily="34" charset="-122"/>
              </a:rPr>
              <a:t>然而后来证实，他的女儿果真怀孕了。这名女孩搜寻商品的关键词，以及在社交网站所显露的行为轨迹，使沃尔玛捕捉到了她的怀孕信息。</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模型发现，许多孕妇在第</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个妊娠期的开始会买许多大包装的无香味护手霜；在怀孕的最初</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周大量购买补充钙、镁、锌的善存片之类的保健品。</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最后塔吉特选出了</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种典型商品的消费数据构建了“怀孕预测指数”，通过这个指数，</a:t>
            </a:r>
            <a:r>
              <a:rPr lang="en-US" altLang="zh-CN" sz="1600" dirty="0">
                <a:latin typeface="微软雅黑" panose="020B0503020204020204" pitchFamily="34" charset="-122"/>
                <a:ea typeface="微软雅黑" panose="020B0503020204020204" pitchFamily="34" charset="-122"/>
              </a:rPr>
              <a:t>Target</a:t>
            </a:r>
            <a:r>
              <a:rPr lang="zh-CN" altLang="en-US" sz="1600" dirty="0">
                <a:latin typeface="微软雅黑" panose="020B0503020204020204" pitchFamily="34" charset="-122"/>
                <a:ea typeface="微软雅黑" panose="020B0503020204020204" pitchFamily="34" charset="-122"/>
              </a:rPr>
              <a:t>能够在很小的误差范围内预测到顾客的怀孕情况，因此</a:t>
            </a:r>
            <a:r>
              <a:rPr lang="en-US" altLang="zh-CN" sz="1600" dirty="0">
                <a:latin typeface="微软雅黑" panose="020B0503020204020204" pitchFamily="34" charset="-122"/>
                <a:ea typeface="微软雅黑" panose="020B0503020204020204" pitchFamily="34" charset="-122"/>
              </a:rPr>
              <a:t>Target</a:t>
            </a:r>
            <a:r>
              <a:rPr lang="zh-CN" altLang="en-US" sz="1600" dirty="0">
                <a:latin typeface="微软雅黑" panose="020B0503020204020204" pitchFamily="34" charset="-122"/>
                <a:ea typeface="微软雅黑" panose="020B0503020204020204" pitchFamily="34" charset="-122"/>
              </a:rPr>
              <a:t>就能早早地把孕妇优惠广告寄发给顾客。</a:t>
            </a:r>
            <a:endParaRPr lang="en-US" sz="1600" dirty="0">
              <a:latin typeface="微软雅黑" panose="020B0503020204020204" pitchFamily="34" charset="-122"/>
              <a:ea typeface="微软雅黑" panose="020B0503020204020204" pitchFamily="34" charset="-122"/>
            </a:endParaRPr>
          </a:p>
        </p:txBody>
      </p:sp>
      <p:pic>
        <p:nvPicPr>
          <p:cNvPr id="40963" name="Picture 3" descr="http://2a.zol-img.com.cn/product/113_500x2000/556/ceR9BLurU7fQ.png"/>
          <p:cNvPicPr>
            <a:picLocks noChangeAspect="1" noChangeArrowheads="1"/>
          </p:cNvPicPr>
          <p:nvPr/>
        </p:nvPicPr>
        <p:blipFill>
          <a:blip r:embed="rId2" cstate="print"/>
          <a:srcRect b="12553"/>
          <a:stretch>
            <a:fillRect/>
          </a:stretch>
        </p:blipFill>
        <p:spPr bwMode="auto">
          <a:xfrm>
            <a:off x="445573" y="1213117"/>
            <a:ext cx="3867347" cy="2496579"/>
          </a:xfrm>
          <a:prstGeom prst="rect">
            <a:avLst/>
          </a:prstGeom>
          <a:noFill/>
        </p:spPr>
      </p:pic>
      <p:pic>
        <p:nvPicPr>
          <p:cNvPr id="40965" name="Picture 5" descr="http://epaper.qingdaonews.com/qdwb/20100704/m_58219.jpg"/>
          <p:cNvPicPr>
            <a:picLocks noChangeAspect="1" noChangeArrowheads="1"/>
          </p:cNvPicPr>
          <p:nvPr/>
        </p:nvPicPr>
        <p:blipFill>
          <a:blip r:embed="rId3" cstate="print"/>
          <a:srcRect/>
          <a:stretch>
            <a:fillRect/>
          </a:stretch>
        </p:blipFill>
        <p:spPr bwMode="auto">
          <a:xfrm>
            <a:off x="445573" y="3965782"/>
            <a:ext cx="3867347" cy="1954094"/>
          </a:xfrm>
          <a:prstGeom prst="rect">
            <a:avLst/>
          </a:prstGeom>
          <a:noFill/>
        </p:spPr>
      </p:pic>
    </p:spTree>
    <p:extLst>
      <p:ext uri="{BB962C8B-B14F-4D97-AF65-F5344CB8AC3E}">
        <p14:creationId xmlns:p14="http://schemas.microsoft.com/office/powerpoint/2010/main" val="127732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zh-CN" altLang="en-US" dirty="0"/>
              <a:t>消费大数据</a:t>
            </a:r>
            <a:endParaRPr lang="en-US" altLang="en-US" dirty="0"/>
          </a:p>
        </p:txBody>
      </p:sp>
      <p:sp>
        <p:nvSpPr>
          <p:cNvPr id="5" name="Content Placeholder 4"/>
          <p:cNvSpPr>
            <a:spLocks noGrp="1"/>
          </p:cNvSpPr>
          <p:nvPr>
            <p:ph idx="1"/>
          </p:nvPr>
        </p:nvSpPr>
        <p:spPr>
          <a:xfrm>
            <a:off x="4466115" y="1384122"/>
            <a:ext cx="4217509" cy="5108752"/>
          </a:xfrm>
        </p:spPr>
        <p:txBody>
          <a:bodyPr>
            <a:noAutofit/>
          </a:bodyPr>
          <a:lstStyle/>
          <a:p>
            <a:pPr marL="0" indent="0">
              <a:buNone/>
            </a:pPr>
            <a:r>
              <a:rPr lang="zh-CN" altLang="en-US" sz="1600" dirty="0">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pPr marL="0" indent="0">
              <a:buNone/>
            </a:pPr>
            <a:r>
              <a:rPr lang="zh-CN" altLang="en-US" sz="1600" dirty="0">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pPr marL="0" indent="0">
              <a:buNone/>
            </a:pPr>
            <a:r>
              <a:rPr lang="zh-CN" altLang="en-US" sz="1600" dirty="0">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pPr marL="0" indent="0">
              <a:buNone/>
            </a:pPr>
            <a:r>
              <a:rPr lang="zh-CN" altLang="en-US" sz="1600" dirty="0">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41986" name="Picture 2"/>
          <p:cNvPicPr>
            <a:picLocks noChangeAspect="1" noChangeArrowheads="1"/>
          </p:cNvPicPr>
          <p:nvPr/>
        </p:nvPicPr>
        <p:blipFill>
          <a:blip r:embed="rId2" cstate="print"/>
          <a:srcRect/>
          <a:stretch>
            <a:fillRect/>
          </a:stretch>
        </p:blipFill>
        <p:spPr bwMode="auto">
          <a:xfrm>
            <a:off x="460375" y="1384122"/>
            <a:ext cx="3778732" cy="1938518"/>
          </a:xfrm>
          <a:prstGeom prst="rect">
            <a:avLst/>
          </a:prstGeom>
          <a:noFill/>
          <a:ln w="9525">
            <a:noFill/>
            <a:miter lim="800000"/>
            <a:headEnd/>
            <a:tailEnd/>
          </a:ln>
        </p:spPr>
      </p:pic>
      <p:sp>
        <p:nvSpPr>
          <p:cNvPr id="41988" name="AutoShape 4" descr="http://t3.baidu.com/it/u=1088124526,4135552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9" name="Picture 5"/>
          <p:cNvPicPr>
            <a:picLocks noChangeAspect="1" noChangeArrowheads="1"/>
          </p:cNvPicPr>
          <p:nvPr/>
        </p:nvPicPr>
        <p:blipFill>
          <a:blip r:embed="rId3" cstate="print"/>
          <a:srcRect/>
          <a:stretch>
            <a:fillRect/>
          </a:stretch>
        </p:blipFill>
        <p:spPr bwMode="auto">
          <a:xfrm>
            <a:off x="408466" y="3460204"/>
            <a:ext cx="3830641" cy="2553761"/>
          </a:xfrm>
          <a:prstGeom prst="rect">
            <a:avLst/>
          </a:prstGeom>
          <a:noFill/>
          <a:ln w="9525">
            <a:noFill/>
            <a:miter lim="800000"/>
            <a:headEnd/>
            <a:tailEnd/>
          </a:ln>
        </p:spPr>
      </p:pic>
    </p:spTree>
    <p:extLst>
      <p:ext uri="{BB962C8B-B14F-4D97-AF65-F5344CB8AC3E}">
        <p14:creationId xmlns:p14="http://schemas.microsoft.com/office/powerpoint/2010/main" val="2670956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可能涉及到的理论和软件</a:t>
            </a:r>
          </a:p>
        </p:txBody>
      </p:sp>
      <p:sp>
        <p:nvSpPr>
          <p:cNvPr id="3" name="内容占位符 2"/>
          <p:cNvSpPr>
            <a:spLocks noGrp="1"/>
          </p:cNvSpPr>
          <p:nvPr>
            <p:ph idx="1"/>
          </p:nvPr>
        </p:nvSpPr>
        <p:spPr/>
        <p:txBody>
          <a:bodyPr/>
          <a:lstStyle/>
          <a:p>
            <a:r>
              <a:rPr lang="zh-CN" altLang="en-US" dirty="0"/>
              <a:t>软件</a:t>
            </a:r>
            <a:endParaRPr lang="en-US" altLang="zh-CN" dirty="0"/>
          </a:p>
          <a:p>
            <a:pPr lvl="1"/>
            <a:r>
              <a:rPr lang="en-US" altLang="zh-CN" dirty="0" err="1"/>
              <a:t>MySql</a:t>
            </a:r>
            <a:endParaRPr lang="en-US" altLang="zh-CN" dirty="0"/>
          </a:p>
          <a:p>
            <a:r>
              <a:rPr lang="zh-CN" altLang="en-US" dirty="0"/>
              <a:t>理论</a:t>
            </a:r>
            <a:endParaRPr lang="en-US" altLang="zh-CN" dirty="0"/>
          </a:p>
          <a:p>
            <a:pPr lvl="1"/>
            <a:r>
              <a:rPr lang="zh-CN" altLang="en-US" dirty="0"/>
              <a:t>集合、微积分、线性代数（矩阵）、数理统计、机器学习</a:t>
            </a:r>
            <a:endParaRPr lang="en-US" altLang="zh-CN" dirty="0"/>
          </a:p>
          <a:p>
            <a:r>
              <a:rPr lang="zh-CN" altLang="en-US" dirty="0"/>
              <a:t>程序设计</a:t>
            </a:r>
            <a:endParaRPr lang="en-US" altLang="zh-CN" dirty="0"/>
          </a:p>
          <a:p>
            <a:pPr lvl="1"/>
            <a:r>
              <a:rPr lang="en-US" altLang="zh-CN" dirty="0"/>
              <a:t>R</a:t>
            </a:r>
            <a:endParaRPr lang="zh-CN" altLang="en-US" dirty="0"/>
          </a:p>
        </p:txBody>
      </p:sp>
    </p:spTree>
    <p:extLst>
      <p:ext uri="{BB962C8B-B14F-4D97-AF65-F5344CB8AC3E}">
        <p14:creationId xmlns:p14="http://schemas.microsoft.com/office/powerpoint/2010/main" val="2339321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zh-CN" altLang="en-US" dirty="0"/>
              <a:t>大数据</a:t>
            </a:r>
            <a:r>
              <a:rPr lang="en-US" altLang="zh-CN" dirty="0"/>
              <a:t>+</a:t>
            </a:r>
            <a:r>
              <a:rPr lang="zh-CN" altLang="en-US" dirty="0"/>
              <a:t>政治</a:t>
            </a:r>
            <a:endParaRPr lang="en-US" altLang="en-US" dirty="0"/>
          </a:p>
        </p:txBody>
      </p:sp>
      <p:sp>
        <p:nvSpPr>
          <p:cNvPr id="5" name="Content Placeholder 4"/>
          <p:cNvSpPr>
            <a:spLocks noGrp="1"/>
          </p:cNvSpPr>
          <p:nvPr>
            <p:ph idx="1"/>
          </p:nvPr>
        </p:nvSpPr>
        <p:spPr/>
        <p:txBody>
          <a:bodyPr/>
          <a:lstStyle/>
          <a:p>
            <a:pPr lvl="0"/>
            <a:r>
              <a:rPr lang="en-US" altLang="zh-CN" b="1" dirty="0">
                <a:solidFill>
                  <a:schemeClr val="tx1"/>
                </a:solidFill>
                <a:latin typeface="+mn-ea"/>
              </a:rPr>
              <a:t> </a:t>
            </a:r>
            <a:endParaRPr lang="zh-CN" altLang="en-US" b="1" dirty="0">
              <a:solidFill>
                <a:schemeClr val="tx1"/>
              </a:solidFill>
              <a:latin typeface="+mn-ea"/>
            </a:endParaRPr>
          </a:p>
          <a:p>
            <a:endParaRPr lang="en-US" dirty="0"/>
          </a:p>
        </p:txBody>
      </p:sp>
      <p:pic>
        <p:nvPicPr>
          <p:cNvPr id="96258"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451356" y="1354824"/>
            <a:ext cx="4056780" cy="2103120"/>
          </a:xfrm>
          <a:prstGeom prst="rect">
            <a:avLst/>
          </a:prstGeom>
          <a:noFill/>
        </p:spPr>
      </p:pic>
      <p:sp>
        <p:nvSpPr>
          <p:cNvPr id="6" name="矩形 5"/>
          <p:cNvSpPr/>
          <p:nvPr/>
        </p:nvSpPr>
        <p:spPr>
          <a:xfrm>
            <a:off x="4771348" y="1274497"/>
            <a:ext cx="3853263" cy="4801314"/>
          </a:xfrm>
          <a:prstGeom prst="rect">
            <a:avLst/>
          </a:prstGeom>
        </p:spPr>
        <p:txBody>
          <a:bodyPr wrap="square">
            <a:spAutoFit/>
          </a:bodyPr>
          <a:lstStyle/>
          <a:p>
            <a:r>
              <a:rPr lang="zh-CN" altLang="en-US" dirty="0">
                <a:solidFill>
                  <a:srgbClr val="30312F"/>
                </a:solidFill>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dirty="0">
              <a:solidFill>
                <a:srgbClr val="30312F"/>
              </a:solidFill>
              <a:latin typeface="微软雅黑" panose="020B0503020204020204" pitchFamily="34" charset="-122"/>
              <a:ea typeface="微软雅黑" panose="020B0503020204020204" pitchFamily="34" charset="-122"/>
            </a:endParaRPr>
          </a:p>
          <a:p>
            <a:r>
              <a:rPr lang="zh-CN" altLang="en-US" dirty="0">
                <a:solidFill>
                  <a:srgbClr val="30312F"/>
                </a:solidFill>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dirty="0">
              <a:solidFill>
                <a:srgbClr val="30312F"/>
              </a:solidFill>
              <a:latin typeface="微软雅黑" panose="020B0503020204020204" pitchFamily="34" charset="-122"/>
              <a:ea typeface="微软雅黑" panose="020B0503020204020204" pitchFamily="34" charset="-122"/>
            </a:endParaRPr>
          </a:p>
          <a:p>
            <a:r>
              <a:rPr lang="zh-CN" altLang="en-US" dirty="0">
                <a:solidFill>
                  <a:srgbClr val="30312F"/>
                </a:solidFill>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dirty="0">
              <a:solidFill>
                <a:srgbClr val="30312F"/>
              </a:solidFill>
              <a:latin typeface="微软雅黑" panose="020B0503020204020204" pitchFamily="34" charset="-122"/>
              <a:ea typeface="微软雅黑" panose="020B0503020204020204" pitchFamily="34" charset="-122"/>
            </a:endParaRPr>
          </a:p>
          <a:p>
            <a:r>
              <a:rPr lang="en-US" altLang="zh-CN" dirty="0">
                <a:solidFill>
                  <a:srgbClr val="30312F"/>
                </a:solidFill>
                <a:latin typeface="微软雅黑" panose="020B0503020204020204" pitchFamily="34" charset="-122"/>
                <a:ea typeface="微软雅黑" panose="020B0503020204020204" pitchFamily="34" charset="-122"/>
              </a:rPr>
              <a:t>Twitter</a:t>
            </a:r>
            <a:r>
              <a:rPr lang="zh-CN" altLang="en-US" dirty="0">
                <a:solidFill>
                  <a:srgbClr val="30312F"/>
                </a:solidFill>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a:solidFill>
                  <a:srgbClr val="30312F"/>
                </a:solidFill>
                <a:latin typeface="微软雅黑" panose="020B0503020204020204" pitchFamily="34" charset="-122"/>
                <a:ea typeface="微软雅黑" panose="020B0503020204020204" pitchFamily="34" charset="-122"/>
              </a:rPr>
              <a:t>59</a:t>
            </a:r>
            <a:r>
              <a:rPr lang="zh-CN" altLang="en-US" dirty="0">
                <a:solidFill>
                  <a:srgbClr val="30312F"/>
                </a:solidFill>
                <a:latin typeface="微软雅黑" panose="020B0503020204020204" pitchFamily="34" charset="-122"/>
                <a:ea typeface="微软雅黑" panose="020B0503020204020204" pitchFamily="34" charset="-122"/>
              </a:rPr>
              <a:t>，而罗姆尼的只有</a:t>
            </a:r>
            <a:r>
              <a:rPr lang="en-US" altLang="zh-CN" dirty="0">
                <a:solidFill>
                  <a:srgbClr val="30312F"/>
                </a:solidFill>
                <a:latin typeface="微软雅黑" panose="020B0503020204020204" pitchFamily="34" charset="-122"/>
                <a:ea typeface="微软雅黑" panose="020B0503020204020204" pitchFamily="34" charset="-122"/>
              </a:rPr>
              <a:t>53</a:t>
            </a:r>
            <a:endParaRPr lang="zh-CN" altLang="en-US" dirty="0">
              <a:solidFill>
                <a:srgbClr val="30312F"/>
              </a:solidFill>
              <a:latin typeface="微软雅黑" panose="020B0503020204020204" pitchFamily="34" charset="-122"/>
              <a:ea typeface="微软雅黑" panose="020B0503020204020204" pitchFamily="34" charset="-122"/>
            </a:endParaRPr>
          </a:p>
        </p:txBody>
      </p:sp>
      <p:pic>
        <p:nvPicPr>
          <p:cNvPr id="27650"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519389" y="3748543"/>
            <a:ext cx="3920714" cy="2243241"/>
          </a:xfrm>
          <a:prstGeom prst="rect">
            <a:avLst/>
          </a:prstGeom>
          <a:noFill/>
        </p:spPr>
      </p:pic>
    </p:spTree>
    <p:extLst>
      <p:ext uri="{BB962C8B-B14F-4D97-AF65-F5344CB8AC3E}">
        <p14:creationId xmlns:p14="http://schemas.microsoft.com/office/powerpoint/2010/main" val="539208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vert="horz" lIns="91440" tIns="45720" rIns="91440" bIns="45720" rtlCol="0" anchor="ctr">
            <a:normAutofit/>
          </a:bodyPr>
          <a:lstStyle/>
          <a:p>
            <a:r>
              <a:rPr lang="zh-CN" altLang="en-US" dirty="0"/>
              <a:t>大数据</a:t>
            </a:r>
            <a:r>
              <a:rPr lang="en-US" altLang="zh-CN" dirty="0"/>
              <a:t>+</a:t>
            </a:r>
            <a:r>
              <a:rPr lang="zh-CN" altLang="en-US" dirty="0"/>
              <a:t>政治</a:t>
            </a:r>
          </a:p>
        </p:txBody>
      </p:sp>
      <p:sp>
        <p:nvSpPr>
          <p:cNvPr id="63492" name="Rectangle 4"/>
          <p:cNvSpPr>
            <a:spLocks noChangeArrowheads="1"/>
          </p:cNvSpPr>
          <p:nvPr/>
        </p:nvSpPr>
        <p:spPr bwMode="auto">
          <a:xfrm>
            <a:off x="539750" y="1101725"/>
            <a:ext cx="4608513"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dirty="0">
                <a:solidFill>
                  <a:srgbClr val="30312F"/>
                </a:solidFill>
                <a:latin typeface="等线" panose="02010600030101010101" pitchFamily="2" charset="-122"/>
                <a:ea typeface="等线" panose="02010600030101010101" pitchFamily="2" charset="-122"/>
              </a:rPr>
              <a:t>        奥巴马的例子告诉我们，只要</a:t>
            </a:r>
            <a:r>
              <a:rPr lang="zh-CN" altLang="en-US" b="1" dirty="0">
                <a:solidFill>
                  <a:srgbClr val="30312F"/>
                </a:solidFill>
                <a:latin typeface="等线" panose="02010600030101010101" pitchFamily="2" charset="-122"/>
                <a:ea typeface="等线" panose="02010600030101010101" pitchFamily="2" charset="-122"/>
              </a:rPr>
              <a:t>数据量够大，够及时，挖掘够深刻</a:t>
            </a:r>
            <a:r>
              <a:rPr lang="zh-CN" altLang="en-US" dirty="0">
                <a:solidFill>
                  <a:srgbClr val="30312F"/>
                </a:solidFill>
                <a:latin typeface="等线" panose="02010600030101010101" pitchFamily="2" charset="-122"/>
                <a:ea typeface="等线" panose="02010600030101010101" pitchFamily="2" charset="-122"/>
              </a:rPr>
              <a:t>，我们完全可以洞悉每个选民的投票几率。迅速普及的互联网与移动互联网，悄然为记录人的行为数据提供了最为便利、持久的载体。最重要的是，在这些强大的数据收集终端面前，人们没有掩饰的意图，从而创造着过去无法收集与分析的海量数据，这</a:t>
            </a:r>
            <a:r>
              <a:rPr lang="zh-CN" altLang="en-US" b="1" dirty="0">
                <a:solidFill>
                  <a:srgbClr val="30312F"/>
                </a:solidFill>
                <a:latin typeface="等线" panose="02010600030101010101" pitchFamily="2" charset="-122"/>
                <a:ea typeface="等线" panose="02010600030101010101" pitchFamily="2" charset="-122"/>
              </a:rPr>
              <a:t>让所有社会科学领域能够从宏观群体走向微观个体，让跟踪每一个人的数据成为了可能，从而让研究人性成为了可能。</a:t>
            </a:r>
          </a:p>
        </p:txBody>
      </p:sp>
      <p:pic>
        <p:nvPicPr>
          <p:cNvPr id="63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1054100"/>
            <a:ext cx="3636963"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851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vert="horz" lIns="91440" tIns="45720" rIns="91440" bIns="45720" rtlCol="0" anchor="ctr">
            <a:normAutofit/>
          </a:bodyPr>
          <a:lstStyle/>
          <a:p>
            <a:r>
              <a:rPr lang="zh-CN" altLang="en-US" dirty="0"/>
              <a:t>金融大数据</a:t>
            </a:r>
          </a:p>
        </p:txBody>
      </p:sp>
      <p:sp>
        <p:nvSpPr>
          <p:cNvPr id="5" name="Content Placeholder 4"/>
          <p:cNvSpPr>
            <a:spLocks noGrp="1"/>
          </p:cNvSpPr>
          <p:nvPr>
            <p:ph idx="1"/>
          </p:nvPr>
        </p:nvSpPr>
        <p:spPr>
          <a:xfrm>
            <a:off x="4885509" y="1290537"/>
            <a:ext cx="3629841" cy="5003618"/>
          </a:xfrm>
        </p:spPr>
        <p:txBody>
          <a:bodyPr>
            <a:noAutofit/>
          </a:bodyPr>
          <a:lstStyle/>
          <a:p>
            <a:pPr marL="0" indent="0">
              <a:lnSpc>
                <a:spcPct val="100000"/>
              </a:lnSpc>
              <a:spcBef>
                <a:spcPts val="0"/>
              </a:spcBef>
              <a:buNone/>
            </a:pPr>
            <a:r>
              <a:rPr lang="zh-CN" altLang="en-US" sz="2000" dirty="0">
                <a:latin typeface="微软雅黑" panose="020B0503020204020204" pitchFamily="34" charset="-122"/>
                <a:ea typeface="微软雅黑" panose="020B0503020204020204" pitchFamily="34" charset="-122"/>
              </a:rPr>
              <a:t>阿里“水文模型”是按小微企业类目、级别等分别统计一个阿里系商户的相关“水文数据”库。</a:t>
            </a:r>
            <a:endParaRPr lang="en-US" altLang="zh-CN" sz="2000" dirty="0">
              <a:latin typeface="微软雅黑" panose="020B0503020204020204" pitchFamily="34" charset="-122"/>
              <a:ea typeface="微软雅黑" panose="020B0503020204020204" pitchFamily="34" charset="-122"/>
            </a:endParaRPr>
          </a:p>
          <a:p>
            <a:pPr marL="0" indent="0">
              <a:lnSpc>
                <a:spcPct val="100000"/>
              </a:lnSpc>
              <a:spcBef>
                <a:spcPts val="0"/>
              </a:spcBef>
              <a:buNone/>
            </a:pPr>
            <a:r>
              <a:rPr lang="zh-CN" altLang="en-US" sz="2000" dirty="0">
                <a:latin typeface="微软雅黑" panose="020B0503020204020204" pitchFamily="34" charset="-122"/>
                <a:ea typeface="微软雅黑" panose="020B0503020204020204" pitchFamily="34"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sz="2000" dirty="0">
              <a:latin typeface="微软雅黑" panose="020B0503020204020204" pitchFamily="34" charset="-122"/>
              <a:ea typeface="微软雅黑" panose="020B0503020204020204" pitchFamily="34" charset="-122"/>
            </a:endParaRPr>
          </a:p>
        </p:txBody>
      </p:sp>
      <p:pic>
        <p:nvPicPr>
          <p:cNvPr id="82946" name="Picture 2" descr="http://jxwdyf.com/UpLoadFiles/image/Product/%E9%98%B2%E6%B1%9B%E6%8C%87%E6%8C%A511.png"/>
          <p:cNvPicPr>
            <a:picLocks noChangeAspect="1" noChangeArrowheads="1"/>
          </p:cNvPicPr>
          <p:nvPr/>
        </p:nvPicPr>
        <p:blipFill>
          <a:blip r:embed="rId2" cstate="print"/>
          <a:srcRect/>
          <a:stretch>
            <a:fillRect/>
          </a:stretch>
        </p:blipFill>
        <p:spPr bwMode="auto">
          <a:xfrm>
            <a:off x="628650" y="1290537"/>
            <a:ext cx="4105648" cy="4389885"/>
          </a:xfrm>
          <a:prstGeom prst="rect">
            <a:avLst/>
          </a:prstGeom>
          <a:noFill/>
        </p:spPr>
      </p:pic>
    </p:spTree>
    <p:extLst>
      <p:ext uri="{BB962C8B-B14F-4D97-AF65-F5344CB8AC3E}">
        <p14:creationId xmlns:p14="http://schemas.microsoft.com/office/powerpoint/2010/main" val="3726044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8" descr="华尔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1486265"/>
            <a:ext cx="41402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2"/>
          <p:cNvSpPr>
            <a:spLocks noGrp="1" noChangeArrowheads="1"/>
          </p:cNvSpPr>
          <p:nvPr>
            <p:ph type="title"/>
          </p:nvPr>
        </p:nvSpPr>
        <p:spPr/>
        <p:txBody>
          <a:bodyPr vert="horz" lIns="91440" tIns="45720" rIns="91440" bIns="45720" rtlCol="0" anchor="ctr">
            <a:normAutofit/>
          </a:bodyPr>
          <a:lstStyle/>
          <a:p>
            <a:r>
              <a:rPr lang="zh-CN" altLang="en-US" dirty="0"/>
              <a:t>金融领域</a:t>
            </a:r>
          </a:p>
        </p:txBody>
      </p:sp>
      <p:sp>
        <p:nvSpPr>
          <p:cNvPr id="64517" name="Rectangle 4"/>
          <p:cNvSpPr>
            <a:spLocks noChangeArrowheads="1"/>
          </p:cNvSpPr>
          <p:nvPr/>
        </p:nvSpPr>
        <p:spPr bwMode="auto">
          <a:xfrm>
            <a:off x="215900" y="1486265"/>
            <a:ext cx="4391025" cy="420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nSpc>
                <a:spcPct val="150000"/>
              </a:lnSpc>
            </a:pPr>
            <a:r>
              <a:rPr lang="zh-CN" altLang="en-US" dirty="0">
                <a:solidFill>
                  <a:srgbClr val="30312F"/>
                </a:solidFill>
                <a:latin typeface="等线" panose="02010600030101010101" pitchFamily="2" charset="-122"/>
                <a:ea typeface="等线" panose="02010600030101010101" pitchFamily="2" charset="-122"/>
              </a:rPr>
              <a:t>    华尔街“德温特资本市场”公司首席执行官保罗</a:t>
            </a:r>
            <a:r>
              <a:rPr lang="en-US" altLang="zh-CN" dirty="0">
                <a:solidFill>
                  <a:srgbClr val="30312F"/>
                </a:solidFill>
                <a:latin typeface="等线" panose="02010600030101010101" pitchFamily="2" charset="-122"/>
                <a:ea typeface="等线" panose="02010600030101010101" pitchFamily="2" charset="-122"/>
              </a:rPr>
              <a:t>·</a:t>
            </a:r>
            <a:r>
              <a:rPr lang="zh-CN" altLang="en-US" dirty="0">
                <a:solidFill>
                  <a:srgbClr val="30312F"/>
                </a:solidFill>
                <a:latin typeface="等线" panose="02010600030101010101" pitchFamily="2" charset="-122"/>
                <a:ea typeface="等线" panose="02010600030101010101" pitchFamily="2" charset="-122"/>
              </a:rPr>
              <a:t>霍廷每天的工作之一，就是利用电脑程序分析全球</a:t>
            </a:r>
            <a:r>
              <a:rPr lang="en-US" altLang="zh-CN" b="1" dirty="0">
                <a:solidFill>
                  <a:srgbClr val="30312F"/>
                </a:solidFill>
                <a:latin typeface="等线" panose="02010600030101010101" pitchFamily="2" charset="-122"/>
                <a:ea typeface="等线" panose="02010600030101010101" pitchFamily="2" charset="-122"/>
              </a:rPr>
              <a:t>3.4</a:t>
            </a:r>
            <a:r>
              <a:rPr lang="zh-CN" altLang="en-US" b="1" dirty="0">
                <a:solidFill>
                  <a:srgbClr val="30312F"/>
                </a:solidFill>
                <a:latin typeface="等线" panose="02010600030101010101" pitchFamily="2" charset="-122"/>
                <a:ea typeface="等线" panose="02010600030101010101" pitchFamily="2" charset="-122"/>
              </a:rPr>
              <a:t>亿微博账户的留言</a:t>
            </a:r>
            <a:r>
              <a:rPr lang="zh-CN" altLang="en-US" dirty="0">
                <a:solidFill>
                  <a:srgbClr val="30312F"/>
                </a:solidFill>
                <a:latin typeface="等线" panose="02010600030101010101" pitchFamily="2" charset="-122"/>
                <a:ea typeface="等线" panose="02010600030101010101" pitchFamily="2" charset="-122"/>
              </a:rPr>
              <a:t>，进而判断民众情绪，再以“</a:t>
            </a:r>
            <a:r>
              <a:rPr lang="en-US" altLang="zh-CN" dirty="0">
                <a:solidFill>
                  <a:srgbClr val="30312F"/>
                </a:solidFill>
                <a:latin typeface="等线" panose="02010600030101010101" pitchFamily="2" charset="-122"/>
                <a:ea typeface="等线" panose="02010600030101010101" pitchFamily="2" charset="-122"/>
              </a:rPr>
              <a:t>1”</a:t>
            </a:r>
            <a:r>
              <a:rPr lang="zh-CN" altLang="en-US" dirty="0">
                <a:solidFill>
                  <a:srgbClr val="30312F"/>
                </a:solidFill>
                <a:latin typeface="等线" panose="02010600030101010101" pitchFamily="2" charset="-122"/>
                <a:ea typeface="等线" panose="02010600030101010101" pitchFamily="2" charset="-122"/>
              </a:rPr>
              <a:t>到“</a:t>
            </a:r>
            <a:r>
              <a:rPr lang="en-US" altLang="zh-CN" dirty="0">
                <a:solidFill>
                  <a:srgbClr val="30312F"/>
                </a:solidFill>
                <a:latin typeface="等线" panose="02010600030101010101" pitchFamily="2" charset="-122"/>
                <a:ea typeface="等线" panose="02010600030101010101" pitchFamily="2" charset="-122"/>
              </a:rPr>
              <a:t>50” </a:t>
            </a:r>
            <a:r>
              <a:rPr lang="zh-CN" altLang="en-US" dirty="0">
                <a:solidFill>
                  <a:srgbClr val="30312F"/>
                </a:solidFill>
                <a:latin typeface="等线" panose="02010600030101010101" pitchFamily="2" charset="-122"/>
                <a:ea typeface="等线" panose="02010600030101010101" pitchFamily="2" charset="-122"/>
              </a:rPr>
              <a:t>进行打分。根据打分结果，霍廷再决定如何处理手中数以百万美元计的股票。霍廷的判断原则很简单：如果所有人似乎都高兴，那就买入；如果大家的焦虑情绪上升，那就抛售。</a:t>
            </a:r>
          </a:p>
          <a:p>
            <a:pPr>
              <a:lnSpc>
                <a:spcPct val="150000"/>
              </a:lnSpc>
            </a:pPr>
            <a:r>
              <a:rPr lang="zh-CN" altLang="en-US" dirty="0">
                <a:solidFill>
                  <a:srgbClr val="30312F"/>
                </a:solidFill>
                <a:latin typeface="等线" panose="02010600030101010101" pitchFamily="2" charset="-122"/>
                <a:ea typeface="等线" panose="02010600030101010101" pitchFamily="2" charset="-122"/>
              </a:rPr>
              <a:t>    这一招收效显著</a:t>
            </a:r>
            <a:r>
              <a:rPr lang="en-US" altLang="zh-CN" dirty="0">
                <a:solidFill>
                  <a:srgbClr val="30312F"/>
                </a:solidFill>
                <a:latin typeface="等线" panose="02010600030101010101" pitchFamily="2" charset="-122"/>
                <a:ea typeface="等线" panose="02010600030101010101" pitchFamily="2" charset="-122"/>
              </a:rPr>
              <a:t>——</a:t>
            </a:r>
            <a:r>
              <a:rPr lang="zh-CN" altLang="en-US" dirty="0">
                <a:solidFill>
                  <a:srgbClr val="30312F"/>
                </a:solidFill>
                <a:latin typeface="等线" panose="02010600030101010101" pitchFamily="2" charset="-122"/>
                <a:ea typeface="等线" panose="02010600030101010101" pitchFamily="2" charset="-122"/>
              </a:rPr>
              <a:t>当年第一季度，霍廷的公司获得了</a:t>
            </a:r>
            <a:r>
              <a:rPr lang="en-US" altLang="zh-CN" b="1" dirty="0">
                <a:solidFill>
                  <a:srgbClr val="30312F"/>
                </a:solidFill>
                <a:latin typeface="等线" panose="02010600030101010101" pitchFamily="2" charset="-122"/>
                <a:ea typeface="等线" panose="02010600030101010101" pitchFamily="2" charset="-122"/>
              </a:rPr>
              <a:t>7%</a:t>
            </a:r>
            <a:r>
              <a:rPr lang="zh-CN" altLang="en-US" b="1" dirty="0">
                <a:solidFill>
                  <a:srgbClr val="30312F"/>
                </a:solidFill>
                <a:latin typeface="等线" panose="02010600030101010101" pitchFamily="2" charset="-122"/>
                <a:ea typeface="等线" panose="02010600030101010101" pitchFamily="2" charset="-122"/>
              </a:rPr>
              <a:t>的收益率</a:t>
            </a:r>
            <a:r>
              <a:rPr lang="zh-CN" altLang="en-US" dirty="0">
                <a:solidFill>
                  <a:srgbClr val="30312F"/>
                </a:solidFill>
                <a:latin typeface="等线" panose="02010600030101010101" pitchFamily="2" charset="-122"/>
                <a:ea typeface="等线" panose="02010600030101010101" pitchFamily="2" charset="-122"/>
              </a:rPr>
              <a:t>。  </a:t>
            </a:r>
          </a:p>
        </p:txBody>
      </p:sp>
    </p:spTree>
    <p:extLst>
      <p:ext uri="{BB962C8B-B14F-4D97-AF65-F5344CB8AC3E}">
        <p14:creationId xmlns:p14="http://schemas.microsoft.com/office/powerpoint/2010/main" val="3633565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1" name="Picture 11" descr="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412" y="4492624"/>
            <a:ext cx="47625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81932" name="Picture 12" descr="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88" y="4492624"/>
            <a:ext cx="2228850" cy="2000250"/>
          </a:xfrm>
          <a:prstGeom prst="rect">
            <a:avLst/>
          </a:prstGeom>
          <a:noFill/>
          <a:extLst>
            <a:ext uri="{909E8E84-426E-40DD-AFC4-6F175D3DCCD1}">
              <a14:hiddenFill xmlns:a14="http://schemas.microsoft.com/office/drawing/2010/main">
                <a:solidFill>
                  <a:srgbClr val="FFFFFF"/>
                </a:solidFill>
              </a14:hiddenFill>
            </a:ext>
          </a:extLst>
        </p:spPr>
      </p:pic>
      <p:sp>
        <p:nvSpPr>
          <p:cNvPr id="81923" name="Rectangle 2"/>
          <p:cNvSpPr>
            <a:spLocks noGrp="1" noChangeArrowheads="1"/>
          </p:cNvSpPr>
          <p:nvPr>
            <p:ph type="title"/>
          </p:nvPr>
        </p:nvSpPr>
        <p:spPr/>
        <p:txBody>
          <a:bodyPr>
            <a:normAutofit/>
          </a:bodyPr>
          <a:lstStyle/>
          <a:p>
            <a:r>
              <a:rPr lang="zh-CN" altLang="en-US" dirty="0"/>
              <a:t>金融领域</a:t>
            </a:r>
            <a:r>
              <a:rPr lang="en-US" altLang="zh-CN" dirty="0"/>
              <a:t>--</a:t>
            </a:r>
            <a:r>
              <a:rPr lang="zh-CN" altLang="en-US" dirty="0"/>
              <a:t>大数据协助金融企业精准营销</a:t>
            </a:r>
          </a:p>
        </p:txBody>
      </p:sp>
      <p:sp>
        <p:nvSpPr>
          <p:cNvPr id="81930" name="Text Box 10"/>
          <p:cNvSpPr txBox="1">
            <a:spLocks noChangeArrowheads="1"/>
          </p:cNvSpPr>
          <p:nvPr/>
        </p:nvSpPr>
        <p:spPr bwMode="auto">
          <a:xfrm>
            <a:off x="755650" y="1430813"/>
            <a:ext cx="7632700" cy="2543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dirty="0">
                <a:solidFill>
                  <a:srgbClr val="30312F"/>
                </a:solidFill>
                <a:latin typeface="等线" panose="02010600030101010101" pitchFamily="2" charset="-122"/>
                <a:ea typeface="等线" panose="02010600030101010101" pitchFamily="2" charset="-122"/>
              </a:rPr>
              <a:t>    招商银行通过数据分析识别出招行信用卡高价值客户经常出现在星巴克、</a:t>
            </a:r>
            <a:r>
              <a:rPr lang="en-US" altLang="zh-CN" dirty="0">
                <a:solidFill>
                  <a:srgbClr val="30312F"/>
                </a:solidFill>
                <a:latin typeface="等线" panose="02010600030101010101" pitchFamily="2" charset="-122"/>
                <a:ea typeface="等线" panose="02010600030101010101" pitchFamily="2" charset="-122"/>
              </a:rPr>
              <a:t>DQ</a:t>
            </a:r>
            <a:r>
              <a:rPr lang="zh-CN" altLang="en-US" dirty="0">
                <a:solidFill>
                  <a:srgbClr val="30312F"/>
                </a:solidFill>
                <a:latin typeface="等线" panose="02010600030101010101" pitchFamily="2" charset="-122"/>
                <a:ea typeface="等线" panose="02010600030101010101" pitchFamily="2" charset="-122"/>
              </a:rPr>
              <a:t>、电影院等场所后，通过</a:t>
            </a:r>
            <a:r>
              <a:rPr lang="zh-CN" altLang="en-US" b="1" dirty="0">
                <a:solidFill>
                  <a:srgbClr val="30312F"/>
                </a:solidFill>
                <a:latin typeface="等线" panose="02010600030101010101" pitchFamily="2" charset="-122"/>
                <a:ea typeface="等线" panose="02010600030101010101" pitchFamily="2" charset="-122"/>
              </a:rPr>
              <a:t>“多倍积分累计”“积分店面兑换”</a:t>
            </a:r>
            <a:r>
              <a:rPr lang="zh-CN" altLang="en-US" dirty="0">
                <a:solidFill>
                  <a:srgbClr val="30312F"/>
                </a:solidFill>
                <a:latin typeface="等线" panose="02010600030101010101" pitchFamily="2" charset="-122"/>
                <a:ea typeface="等线" panose="02010600030101010101" pitchFamily="2" charset="-122"/>
              </a:rPr>
              <a:t>等活动吸引优质客户；通过构建客户流失预警模型，对流失率等级前</a:t>
            </a:r>
            <a:r>
              <a:rPr lang="en-US" altLang="zh-CN" dirty="0">
                <a:solidFill>
                  <a:srgbClr val="30312F"/>
                </a:solidFill>
                <a:latin typeface="等线" panose="02010600030101010101" pitchFamily="2" charset="-122"/>
                <a:ea typeface="等线" panose="02010600030101010101" pitchFamily="2" charset="-122"/>
              </a:rPr>
              <a:t>20%</a:t>
            </a:r>
            <a:r>
              <a:rPr lang="zh-CN" altLang="en-US" dirty="0">
                <a:solidFill>
                  <a:srgbClr val="30312F"/>
                </a:solidFill>
                <a:latin typeface="等线" panose="02010600030101010101" pitchFamily="2" charset="-122"/>
                <a:ea typeface="等线" panose="02010600030101010101" pitchFamily="2" charset="-122"/>
              </a:rPr>
              <a:t>的客户发售高收益理财产品予以挽留，使得金卡和金葵花卡客户流失率分别降低了</a:t>
            </a:r>
            <a:r>
              <a:rPr lang="en-US" altLang="zh-CN" dirty="0">
                <a:solidFill>
                  <a:srgbClr val="30312F"/>
                </a:solidFill>
                <a:latin typeface="等线" panose="02010600030101010101" pitchFamily="2" charset="-122"/>
                <a:ea typeface="等线" panose="02010600030101010101" pitchFamily="2" charset="-122"/>
              </a:rPr>
              <a:t>15</a:t>
            </a:r>
            <a:r>
              <a:rPr lang="zh-CN" altLang="en-US" dirty="0">
                <a:solidFill>
                  <a:srgbClr val="30312F"/>
                </a:solidFill>
                <a:latin typeface="等线" panose="02010600030101010101" pitchFamily="2" charset="-122"/>
                <a:ea typeface="等线" panose="02010600030101010101" pitchFamily="2" charset="-122"/>
              </a:rPr>
              <a:t>个和</a:t>
            </a:r>
            <a:r>
              <a:rPr lang="en-US" altLang="zh-CN" dirty="0">
                <a:solidFill>
                  <a:srgbClr val="30312F"/>
                </a:solidFill>
                <a:latin typeface="等线" panose="02010600030101010101" pitchFamily="2" charset="-122"/>
                <a:ea typeface="等线" panose="02010600030101010101" pitchFamily="2" charset="-122"/>
              </a:rPr>
              <a:t>7</a:t>
            </a:r>
            <a:r>
              <a:rPr lang="zh-CN" altLang="en-US" dirty="0">
                <a:solidFill>
                  <a:srgbClr val="30312F"/>
                </a:solidFill>
                <a:latin typeface="等线" panose="02010600030101010101" pitchFamily="2" charset="-122"/>
                <a:ea typeface="等线" panose="02010600030101010101" pitchFamily="2" charset="-122"/>
              </a:rPr>
              <a:t>个百分点；通过对客户交易记录进行分析，有效识别出潜在的小微企业客户，并利用远程银行和云转介平台实施交叉销售，取得了良好成效。</a:t>
            </a:r>
          </a:p>
        </p:txBody>
      </p:sp>
    </p:spTree>
    <p:extLst>
      <p:ext uri="{BB962C8B-B14F-4D97-AF65-F5344CB8AC3E}">
        <p14:creationId xmlns:p14="http://schemas.microsoft.com/office/powerpoint/2010/main" val="3633388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医疗大数据</a:t>
            </a:r>
          </a:p>
        </p:txBody>
      </p:sp>
      <p:sp>
        <p:nvSpPr>
          <p:cNvPr id="5" name="Content Placeholder 4"/>
          <p:cNvSpPr>
            <a:spLocks noGrp="1"/>
          </p:cNvSpPr>
          <p:nvPr>
            <p:ph idx="1"/>
          </p:nvPr>
        </p:nvSpPr>
        <p:spPr>
          <a:xfrm>
            <a:off x="4432850" y="1173345"/>
            <a:ext cx="4082500" cy="5003618"/>
          </a:xfrm>
        </p:spPr>
        <p:txBody>
          <a:bodyPr>
            <a:noAutofit/>
          </a:bodyPr>
          <a:lstStyle/>
          <a:p>
            <a:pPr marL="0" indent="0">
              <a:buNone/>
            </a:pPr>
            <a:r>
              <a:rPr lang="zh-CN" altLang="en-US" sz="1800" dirty="0">
                <a:latin typeface="微软雅黑" panose="020B0503020204020204" pitchFamily="34" charset="-122"/>
                <a:ea typeface="微软雅黑" panose="020B0503020204020204" pitchFamily="34" charset="-122"/>
              </a:rPr>
              <a:t>谷歌基于每天来自全球的</a:t>
            </a:r>
            <a:r>
              <a:rPr lang="en-US" altLang="zh-CN" sz="1800" dirty="0">
                <a:latin typeface="微软雅黑" panose="020B0503020204020204" pitchFamily="34" charset="-122"/>
                <a:ea typeface="微软雅黑" panose="020B0503020204020204" pitchFamily="34" charset="-122"/>
              </a:rPr>
              <a:t>30 </a:t>
            </a:r>
            <a:r>
              <a:rPr lang="zh-CN" altLang="en-US" sz="1800" dirty="0">
                <a:latin typeface="微软雅黑" panose="020B0503020204020204" pitchFamily="34" charset="-122"/>
                <a:ea typeface="微软雅黑" panose="020B0503020204020204" pitchFamily="34" charset="-122"/>
              </a:rPr>
              <a:t>多亿条搜索指令设立了一个系统，这个系统在</a:t>
            </a:r>
            <a:r>
              <a:rPr lang="en-US" altLang="zh-CN" sz="1800" dirty="0">
                <a:latin typeface="微软雅黑" panose="020B0503020204020204" pitchFamily="34" charset="-122"/>
                <a:ea typeface="微软雅黑" panose="020B0503020204020204" pitchFamily="34" charset="-122"/>
              </a:rPr>
              <a:t>2009 </a:t>
            </a:r>
            <a:r>
              <a:rPr lang="zh-CN" altLang="en-US" sz="1800" dirty="0">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z="1800" dirty="0">
                <a:latin typeface="微软雅黑" panose="020B0503020204020204" pitchFamily="34" charset="-122"/>
                <a:ea typeface="微软雅黑" panose="020B0503020204020204" pitchFamily="34" charset="-122"/>
              </a:rPr>
              <a:t>97%</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indent="0">
              <a:buNone/>
            </a:pPr>
            <a:r>
              <a:rPr lang="zh-CN" altLang="en-US" sz="1800" dirty="0">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sz="1800" dirty="0">
              <a:latin typeface="微软雅黑" panose="020B0503020204020204" pitchFamily="34" charset="-122"/>
              <a:ea typeface="微软雅黑" panose="020B0503020204020204" pitchFamily="34" charset="-122"/>
            </a:endParaRPr>
          </a:p>
        </p:txBody>
      </p:sp>
      <p:sp>
        <p:nvSpPr>
          <p:cNvPr id="37890" name="AutoShape 2" descr="http://t11.baidu.com/it/u=387125758,2343873354&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7891" name="Picture 3"/>
          <p:cNvPicPr>
            <a:picLocks noChangeAspect="1" noChangeArrowheads="1"/>
          </p:cNvPicPr>
          <p:nvPr/>
        </p:nvPicPr>
        <p:blipFill>
          <a:blip r:embed="rId2" cstate="print"/>
          <a:srcRect/>
          <a:stretch>
            <a:fillRect/>
          </a:stretch>
        </p:blipFill>
        <p:spPr bwMode="auto">
          <a:xfrm>
            <a:off x="605450" y="1187506"/>
            <a:ext cx="3618294" cy="2385688"/>
          </a:xfrm>
          <a:prstGeom prst="rect">
            <a:avLst/>
          </a:prstGeom>
          <a:noFill/>
          <a:ln w="9525">
            <a:noFill/>
            <a:miter lim="800000"/>
            <a:headEnd/>
            <a:tailEnd/>
          </a:ln>
        </p:spPr>
      </p:pic>
      <p:pic>
        <p:nvPicPr>
          <p:cNvPr id="37893"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622850" y="3926219"/>
            <a:ext cx="3600894" cy="1503907"/>
          </a:xfrm>
          <a:prstGeom prst="rect">
            <a:avLst/>
          </a:prstGeom>
          <a:noFill/>
        </p:spPr>
      </p:pic>
    </p:spTree>
    <p:extLst>
      <p:ext uri="{BB962C8B-B14F-4D97-AF65-F5344CB8AC3E}">
        <p14:creationId xmlns:p14="http://schemas.microsoft.com/office/powerpoint/2010/main" val="3351464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vert="horz" lIns="91440" tIns="45720" rIns="91440" bIns="45720" rtlCol="0" anchor="ctr">
            <a:normAutofit/>
          </a:bodyPr>
          <a:lstStyle/>
          <a:p>
            <a:r>
              <a:rPr lang="zh-CN" altLang="en-US" dirty="0"/>
              <a:t>交通大数据</a:t>
            </a:r>
            <a:endParaRPr lang="en-US" altLang="en-US" dirty="0"/>
          </a:p>
        </p:txBody>
      </p:sp>
      <p:sp>
        <p:nvSpPr>
          <p:cNvPr id="5" name="Content Placeholder 4"/>
          <p:cNvSpPr>
            <a:spLocks noGrp="1"/>
          </p:cNvSpPr>
          <p:nvPr>
            <p:ph idx="1"/>
          </p:nvPr>
        </p:nvSpPr>
        <p:spPr>
          <a:xfrm>
            <a:off x="4624251" y="1035781"/>
            <a:ext cx="3891099" cy="5003618"/>
          </a:xfrm>
        </p:spPr>
        <p:txBody>
          <a:bodyPr>
            <a:noAutofit/>
          </a:bodyPr>
          <a:lstStyle/>
          <a:p>
            <a:pPr marL="0" indent="0">
              <a:lnSpc>
                <a:spcPct val="150000"/>
              </a:lnSpc>
              <a:buNone/>
            </a:pPr>
            <a:r>
              <a:rPr lang="en-US" altLang="zh-CN" sz="1800" dirty="0">
                <a:latin typeface="微软雅黑" panose="020B0503020204020204" pitchFamily="34" charset="-122"/>
                <a:ea typeface="微软雅黑" panose="020B0503020204020204" pitchFamily="34" charset="-122"/>
              </a:rPr>
              <a:t>UPS</a:t>
            </a:r>
            <a:r>
              <a:rPr lang="zh-CN" altLang="en-US" sz="1800" dirty="0">
                <a:latin typeface="微软雅黑" panose="020B0503020204020204" pitchFamily="34" charset="-122"/>
                <a:ea typeface="微软雅黑" panose="020B0503020204020204" pitchFamily="34" charset="-122"/>
              </a:rPr>
              <a:t>最新的大数据来源是安装在公司</a:t>
            </a:r>
            <a:r>
              <a:rPr lang="en-US" altLang="zh-CN" sz="1800" dirty="0">
                <a:latin typeface="微软雅黑" panose="020B0503020204020204" pitchFamily="34" charset="-122"/>
                <a:ea typeface="微软雅黑" panose="020B0503020204020204" pitchFamily="34" charset="-122"/>
              </a:rPr>
              <a:t>4.6</a:t>
            </a:r>
            <a:r>
              <a:rPr lang="zh-CN" altLang="en-US" sz="1800" dirty="0">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800" dirty="0">
                <a:latin typeface="微软雅黑" panose="020B0503020204020204" pitchFamily="34" charset="-122"/>
                <a:ea typeface="微软雅黑" panose="020B0503020204020204" pitchFamily="34" charset="-122"/>
              </a:rPr>
              <a:t>大量的在线地图数据和优化算法，最终能帮助</a:t>
            </a:r>
            <a:r>
              <a:rPr lang="en-US" altLang="zh-CN" sz="1800" dirty="0">
                <a:latin typeface="微软雅黑" panose="020B0503020204020204" pitchFamily="34" charset="-122"/>
                <a:ea typeface="微软雅黑" panose="020B0503020204020204" pitchFamily="34" charset="-122"/>
              </a:rPr>
              <a:t>UPS</a:t>
            </a:r>
            <a:r>
              <a:rPr lang="zh-CN" altLang="en-US" sz="1800" dirty="0">
                <a:latin typeface="微软雅黑" panose="020B0503020204020204" pitchFamily="34" charset="-122"/>
                <a:ea typeface="微软雅黑" panose="020B0503020204020204" pitchFamily="34" charset="-122"/>
              </a:rPr>
              <a:t>实时地调配驾驶员的收货和配送路线。该系统为</a:t>
            </a:r>
            <a:r>
              <a:rPr lang="en-US" altLang="zh-CN" sz="1800" dirty="0">
                <a:latin typeface="微软雅黑" panose="020B0503020204020204" pitchFamily="34" charset="-122"/>
                <a:ea typeface="微软雅黑" panose="020B0503020204020204" pitchFamily="34" charset="-122"/>
              </a:rPr>
              <a:t>UPS</a:t>
            </a:r>
            <a:r>
              <a:rPr lang="zh-CN" altLang="en-US" sz="1800" dirty="0">
                <a:latin typeface="微软雅黑" panose="020B0503020204020204" pitchFamily="34" charset="-122"/>
                <a:ea typeface="微软雅黑" panose="020B0503020204020204" pitchFamily="34" charset="-122"/>
              </a:rPr>
              <a:t>减少了</a:t>
            </a:r>
            <a:r>
              <a:rPr lang="en-US" altLang="zh-CN" sz="1800" dirty="0">
                <a:latin typeface="微软雅黑" panose="020B0503020204020204" pitchFamily="34" charset="-122"/>
                <a:ea typeface="微软雅黑" panose="020B0503020204020204" pitchFamily="34" charset="-122"/>
              </a:rPr>
              <a:t>8500</a:t>
            </a:r>
            <a:r>
              <a:rPr lang="zh-CN" altLang="en-US" sz="1800" dirty="0">
                <a:latin typeface="微软雅黑" panose="020B0503020204020204" pitchFamily="34" charset="-122"/>
                <a:ea typeface="微软雅黑" panose="020B0503020204020204" pitchFamily="34" charset="-122"/>
              </a:rPr>
              <a:t>万英里的物流里程，由此节约了</a:t>
            </a:r>
            <a:r>
              <a:rPr lang="en-US" altLang="zh-CN" sz="1800" dirty="0">
                <a:latin typeface="微软雅黑" panose="020B0503020204020204" pitchFamily="34" charset="-122"/>
                <a:ea typeface="微软雅黑" panose="020B0503020204020204" pitchFamily="34" charset="-122"/>
              </a:rPr>
              <a:t>840</a:t>
            </a:r>
            <a:r>
              <a:rPr lang="zh-CN" altLang="en-US" sz="1800" dirty="0">
                <a:latin typeface="微软雅黑" panose="020B0503020204020204" pitchFamily="34" charset="-122"/>
                <a:ea typeface="微软雅黑" panose="020B0503020204020204" pitchFamily="34" charset="-122"/>
              </a:rPr>
              <a:t>万加仑的汽油。</a:t>
            </a:r>
            <a:endParaRPr lang="en-US" sz="1800" dirty="0">
              <a:latin typeface="微软雅黑" panose="020B0503020204020204" pitchFamily="34" charset="-122"/>
              <a:ea typeface="微软雅黑" panose="020B0503020204020204" pitchFamily="34" charset="-122"/>
            </a:endParaRPr>
          </a:p>
        </p:txBody>
      </p:sp>
      <p:pic>
        <p:nvPicPr>
          <p:cNvPr id="12290" name="Picture 2" descr="http://z1.dfcfw.com/2013/6/26/2013062613020862210313.jpg"/>
          <p:cNvPicPr>
            <a:picLocks noChangeAspect="1" noChangeArrowheads="1"/>
          </p:cNvPicPr>
          <p:nvPr/>
        </p:nvPicPr>
        <p:blipFill>
          <a:blip r:embed="rId2" cstate="print"/>
          <a:srcRect/>
          <a:stretch>
            <a:fillRect/>
          </a:stretch>
        </p:blipFill>
        <p:spPr bwMode="auto">
          <a:xfrm>
            <a:off x="589703" y="1161753"/>
            <a:ext cx="3915276" cy="2211406"/>
          </a:xfrm>
          <a:prstGeom prst="rect">
            <a:avLst/>
          </a:prstGeom>
          <a:noFill/>
        </p:spPr>
      </p:pic>
      <p:sp>
        <p:nvSpPr>
          <p:cNvPr id="12292" name="AutoShape 4"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4" name="AutoShape 6"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p:cNvPicPr>
            <a:picLocks noChangeAspect="1" noChangeArrowheads="1"/>
          </p:cNvPicPr>
          <p:nvPr/>
        </p:nvPicPr>
        <p:blipFill>
          <a:blip r:embed="rId3" cstate="print"/>
          <a:srcRect/>
          <a:stretch>
            <a:fillRect/>
          </a:stretch>
        </p:blipFill>
        <p:spPr bwMode="auto">
          <a:xfrm>
            <a:off x="682580"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3493935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vert="horz" lIns="91440" tIns="45720" rIns="91440" bIns="45720" rtlCol="0" anchor="ctr">
            <a:normAutofit/>
          </a:bodyPr>
          <a:lstStyle/>
          <a:p>
            <a:r>
              <a:rPr lang="zh-CN" altLang="en-US" dirty="0"/>
              <a:t>文化传媒大数据</a:t>
            </a:r>
            <a:endParaRPr lang="en-US" altLang="en-US" dirty="0"/>
          </a:p>
        </p:txBody>
      </p:sp>
      <p:sp>
        <p:nvSpPr>
          <p:cNvPr id="5" name="Content Placeholder 4"/>
          <p:cNvSpPr>
            <a:spLocks noGrp="1"/>
          </p:cNvSpPr>
          <p:nvPr>
            <p:ph idx="1"/>
          </p:nvPr>
        </p:nvSpPr>
        <p:spPr>
          <a:xfrm>
            <a:off x="4131738" y="1173345"/>
            <a:ext cx="4383612" cy="5452538"/>
          </a:xfrm>
        </p:spPr>
        <p:txBody>
          <a:bodyPr>
            <a:normAutofit fontScale="62500" lnSpcReduction="20000"/>
          </a:bodyPr>
          <a:lstStyle/>
          <a:p>
            <a:pPr marL="0" indent="0">
              <a:lnSpc>
                <a:spcPct val="120000"/>
              </a:lnSpc>
              <a:spcBef>
                <a:spcPts val="0"/>
              </a:spcBef>
              <a:buNone/>
            </a:pPr>
            <a:r>
              <a:rPr lang="zh-CN" altLang="en-US" dirty="0">
                <a:latin typeface="微软雅黑" panose="020B0503020204020204" pitchFamily="34" charset="-122"/>
                <a:ea typeface="微软雅黑" panose="020B0503020204020204" pitchFamily="34" charset="-122"/>
              </a:rPr>
              <a:t>与传统电视剧有别，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纸牌屋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是一部根据“大数据”制作的作品。制作方</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是美国最具影响力的影视网站之一，在美国本土有约</a:t>
            </a:r>
            <a:r>
              <a:rPr lang="en-US" altLang="zh-CN" dirty="0">
                <a:latin typeface="微软雅黑" panose="020B0503020204020204" pitchFamily="34" charset="-122"/>
                <a:ea typeface="微软雅黑" panose="020B0503020204020204" pitchFamily="34" charset="-122"/>
              </a:rPr>
              <a:t>2900</a:t>
            </a:r>
            <a:r>
              <a:rPr lang="zh-CN" altLang="en-US" dirty="0">
                <a:latin typeface="微软雅黑" panose="020B0503020204020204" pitchFamily="34" charset="-122"/>
                <a:ea typeface="微软雅黑" panose="020B0503020204020204" pitchFamily="34" charset="-122"/>
              </a:rPr>
              <a:t>万的订阅用户。</a:t>
            </a:r>
            <a:endParaRPr lang="en-US" altLang="zh-CN"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成功之处在于其强大的推荐系统</a:t>
            </a:r>
            <a:r>
              <a:rPr lang="en-US" altLang="zh-CN" dirty="0" err="1">
                <a:latin typeface="微软雅黑" panose="020B0503020204020204" pitchFamily="34" charset="-122"/>
                <a:ea typeface="微软雅黑" panose="020B0503020204020204" pitchFamily="34" charset="-122"/>
              </a:rPr>
              <a:t>Cinematch</a:t>
            </a:r>
            <a:r>
              <a:rPr lang="zh-CN" altLang="en-US" dirty="0">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pPr marL="0" indent="0">
              <a:lnSpc>
                <a:spcPct val="120000"/>
              </a:lnSpc>
              <a:spcBef>
                <a:spcPts val="0"/>
              </a:spcBef>
              <a:buNone/>
            </a:pP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发布的数据显示，用户在</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上每天产生</a:t>
            </a:r>
            <a:r>
              <a:rPr lang="en-US" altLang="zh-CN" dirty="0">
                <a:latin typeface="微软雅黑" panose="020B0503020204020204" pitchFamily="34" charset="-122"/>
                <a:ea typeface="微软雅黑" panose="020B0503020204020204" pitchFamily="34" charset="-122"/>
              </a:rPr>
              <a:t>3000</a:t>
            </a:r>
            <a:r>
              <a:rPr lang="zh-CN" altLang="en-US" dirty="0">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a:latin typeface="微软雅黑" panose="020B0503020204020204" pitchFamily="34" charset="-122"/>
                <a:ea typeface="微软雅黑" panose="020B0503020204020204" pitchFamily="34" charset="-122"/>
              </a:rPr>
              <a:t>400</a:t>
            </a:r>
            <a:r>
              <a:rPr lang="zh-CN" altLang="en-US" dirty="0">
                <a:latin typeface="微软雅黑" panose="020B0503020204020204" pitchFamily="34" charset="-122"/>
                <a:ea typeface="微软雅黑" panose="020B0503020204020204" pitchFamily="34" charset="-122"/>
              </a:rPr>
              <a:t>万个评分，以及</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万次搜索请求。</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纸牌屋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发现，其用户中有很多人仍在点播</a:t>
            </a:r>
            <a:r>
              <a:rPr lang="en-US" altLang="zh-CN" dirty="0">
                <a:latin typeface="微软雅黑" panose="020B0503020204020204" pitchFamily="34" charset="-122"/>
                <a:ea typeface="微软雅黑" panose="020B0503020204020204" pitchFamily="34" charset="-122"/>
              </a:rPr>
              <a:t>1991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BBC</a:t>
            </a:r>
            <a:r>
              <a:rPr lang="zh-CN" altLang="en-US" dirty="0">
                <a:latin typeface="微软雅黑" panose="020B0503020204020204" pitchFamily="34" charset="-122"/>
                <a:ea typeface="微软雅黑" panose="020B0503020204020204" pitchFamily="34" charset="-122"/>
              </a:rPr>
              <a:t>经典老片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纸牌屋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，这些观众中许多人喜欢大卫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芬奇，观众大多爱看奥斯卡得主凯文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史派西的电影，由此</a:t>
            </a:r>
            <a:r>
              <a:rPr lang="en-US" altLang="zh-CN" dirty="0">
                <a:latin typeface="微软雅黑" panose="020B0503020204020204" pitchFamily="34" charset="-122"/>
                <a:ea typeface="微软雅黑" panose="020B0503020204020204" pitchFamily="34" charset="-122"/>
              </a:rPr>
              <a:t>Netflix</a:t>
            </a:r>
            <a:r>
              <a:rPr lang="zh-CN" altLang="en-US" dirty="0">
                <a:latin typeface="微软雅黑" panose="020B0503020204020204" pitchFamily="34" charset="-122"/>
                <a:ea typeface="微软雅黑" panose="020B0503020204020204" pitchFamily="34" charset="-122"/>
              </a:rPr>
              <a:t>邀请大卫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芬奇为导演，凯文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史派西为主演翻拍了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纸牌屋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这一政治题材剧。</a:t>
            </a:r>
            <a:r>
              <a:rPr lang="en-US" altLang="zh-CN" dirty="0">
                <a:latin typeface="微软雅黑" panose="020B0503020204020204" pitchFamily="34" charset="-122"/>
                <a:ea typeface="微软雅黑" panose="020B0503020204020204" pitchFamily="34" charset="-122"/>
              </a:rPr>
              <a:t>2013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纸牌屋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上线后，用户数增加了</a:t>
            </a:r>
            <a:r>
              <a:rPr lang="en-US" altLang="zh-CN" dirty="0">
                <a:latin typeface="微软雅黑" panose="020B0503020204020204" pitchFamily="34" charset="-122"/>
                <a:ea typeface="微软雅黑" panose="020B0503020204020204" pitchFamily="34" charset="-122"/>
              </a:rPr>
              <a:t>300</a:t>
            </a:r>
            <a:r>
              <a:rPr lang="zh-CN" altLang="en-US" dirty="0">
                <a:latin typeface="微软雅黑" panose="020B0503020204020204" pitchFamily="34" charset="-122"/>
                <a:ea typeface="微软雅黑" panose="020B0503020204020204" pitchFamily="34" charset="-122"/>
              </a:rPr>
              <a:t>万，达到</a:t>
            </a:r>
            <a:r>
              <a:rPr lang="en-US" altLang="zh-CN" dirty="0">
                <a:latin typeface="微软雅黑" panose="020B0503020204020204" pitchFamily="34" charset="-122"/>
                <a:ea typeface="微软雅黑" panose="020B0503020204020204" pitchFamily="34" charset="-122"/>
              </a:rPr>
              <a:t>2920</a:t>
            </a:r>
            <a:r>
              <a:rPr lang="zh-CN" altLang="en-US" dirty="0">
                <a:latin typeface="微软雅黑" panose="020B0503020204020204" pitchFamily="34" charset="-122"/>
                <a:ea typeface="微软雅黑" panose="020B0503020204020204" pitchFamily="34" charset="-122"/>
              </a:rPr>
              <a:t>万。</a:t>
            </a:r>
            <a:endParaRPr lang="zh-CN" altLang="en-US" b="1" dirty="0">
              <a:latin typeface="微软雅黑" panose="020B0503020204020204" pitchFamily="34" charset="-122"/>
              <a:ea typeface="微软雅黑" panose="020B0503020204020204" pitchFamily="34" charset="-122"/>
            </a:endParaRPr>
          </a:p>
          <a:p>
            <a:pPr marL="0" indent="0">
              <a:lnSpc>
                <a:spcPct val="120000"/>
              </a:lnSpc>
              <a:spcBef>
                <a:spcPts val="0"/>
              </a:spcBef>
              <a:buNone/>
            </a:pPr>
            <a:endParaRPr lang="en-US" dirty="0">
              <a:latin typeface="微软雅黑" panose="020B0503020204020204" pitchFamily="34" charset="-122"/>
              <a:ea typeface="微软雅黑" panose="020B0503020204020204" pitchFamily="34" charset="-122"/>
            </a:endParaRPr>
          </a:p>
        </p:txBody>
      </p:sp>
      <p:pic>
        <p:nvPicPr>
          <p:cNvPr id="10242" name="Picture 2" descr="http://image.datatang.com/news/2014/2/24/130376786033906955.jpg"/>
          <p:cNvPicPr>
            <a:picLocks noChangeAspect="1" noChangeArrowheads="1"/>
          </p:cNvPicPr>
          <p:nvPr/>
        </p:nvPicPr>
        <p:blipFill>
          <a:blip r:embed="rId2" cstate="print"/>
          <a:srcRect/>
          <a:stretch>
            <a:fillRect/>
          </a:stretch>
        </p:blipFill>
        <p:spPr bwMode="auto">
          <a:xfrm>
            <a:off x="540404" y="1149550"/>
            <a:ext cx="3591335" cy="2348734"/>
          </a:xfrm>
          <a:prstGeom prst="rect">
            <a:avLst/>
          </a:prstGeom>
          <a:noFill/>
        </p:spPr>
      </p:pic>
      <p:pic>
        <p:nvPicPr>
          <p:cNvPr id="10244"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540403" y="3511302"/>
            <a:ext cx="3591335" cy="2601521"/>
          </a:xfrm>
          <a:prstGeom prst="rect">
            <a:avLst/>
          </a:prstGeom>
          <a:noFill/>
        </p:spPr>
      </p:pic>
    </p:spTree>
    <p:extLst>
      <p:ext uri="{BB962C8B-B14F-4D97-AF65-F5344CB8AC3E}">
        <p14:creationId xmlns:p14="http://schemas.microsoft.com/office/powerpoint/2010/main" val="73914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vert="horz" lIns="91440" tIns="45720" rIns="91440" bIns="45720" rtlCol="0" anchor="ctr">
            <a:normAutofit/>
          </a:bodyPr>
          <a:lstStyle/>
          <a:p>
            <a:r>
              <a:rPr lang="zh-CN" altLang="en-US" dirty="0"/>
              <a:t>航空大数据</a:t>
            </a:r>
            <a:endParaRPr lang="en-US" altLang="en-US" dirty="0"/>
          </a:p>
        </p:txBody>
      </p:sp>
      <p:sp>
        <p:nvSpPr>
          <p:cNvPr id="5" name="Content Placeholder 4"/>
          <p:cNvSpPr>
            <a:spLocks noGrp="1"/>
          </p:cNvSpPr>
          <p:nvPr>
            <p:ph idx="1"/>
          </p:nvPr>
        </p:nvSpPr>
        <p:spPr>
          <a:xfrm>
            <a:off x="4415246" y="1173345"/>
            <a:ext cx="4100104" cy="5003618"/>
          </a:xfrm>
        </p:spPr>
        <p:txBody>
          <a:bodyPr>
            <a:normAutofit/>
          </a:bodyPr>
          <a:lstStyle/>
          <a:p>
            <a:pPr marL="0" indent="365125">
              <a:lnSpc>
                <a:spcPct val="120000"/>
              </a:lnSpc>
              <a:spcBef>
                <a:spcPts val="0"/>
              </a:spcBef>
              <a:buNone/>
            </a:pPr>
            <a:r>
              <a:rPr lang="en-US" altLang="zh-CN" sz="1800" dirty="0" err="1">
                <a:latin typeface="微软雅黑" panose="020B0503020204020204" pitchFamily="34" charset="-122"/>
                <a:ea typeface="微软雅黑" panose="020B0503020204020204" pitchFamily="34" charset="-122"/>
              </a:rPr>
              <a:t>Farecast</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已经拥有惊人的约</a:t>
            </a:r>
            <a:r>
              <a:rPr lang="en-US" altLang="zh-CN" sz="1800" dirty="0">
                <a:latin typeface="微软雅黑" panose="020B0503020204020204" pitchFamily="34" charset="-122"/>
                <a:ea typeface="微软雅黑" panose="020B0503020204020204" pitchFamily="34" charset="-122"/>
              </a:rPr>
              <a:t>2 000 </a:t>
            </a:r>
            <a:r>
              <a:rPr lang="zh-CN" altLang="en-US" sz="1800" dirty="0">
                <a:latin typeface="微软雅黑" panose="020B0503020204020204" pitchFamily="34" charset="-122"/>
                <a:ea typeface="微软雅黑" panose="020B0503020204020204" pitchFamily="34" charset="-122"/>
              </a:rPr>
              <a:t>亿条飞行数据记录。用来推测当前网页上的机票价格是否合理。作为一种商品，同一架飞机上每个座位的价格本来不应该有差别。但实际上，价格却千差万别，其中缘由只有航空公司自己清楚。</a:t>
            </a:r>
            <a:endParaRPr lang="en-US" altLang="zh-CN" sz="1800" dirty="0">
              <a:latin typeface="微软雅黑" panose="020B0503020204020204" pitchFamily="34" charset="-122"/>
              <a:ea typeface="微软雅黑" panose="020B0503020204020204" pitchFamily="34" charset="-122"/>
            </a:endParaRPr>
          </a:p>
          <a:p>
            <a:pPr marL="0" indent="365125">
              <a:lnSpc>
                <a:spcPct val="120000"/>
              </a:lnSpc>
              <a:spcBef>
                <a:spcPts val="0"/>
              </a:spcBef>
              <a:buNone/>
            </a:pPr>
            <a:r>
              <a:rPr lang="en-US" altLang="zh-CN" sz="1800" dirty="0" err="1">
                <a:latin typeface="微软雅黑" panose="020B0503020204020204" pitchFamily="34" charset="-122"/>
                <a:ea typeface="微软雅黑" panose="020B0503020204020204" pitchFamily="34" charset="-122"/>
              </a:rPr>
              <a:t>Farecast</a:t>
            </a:r>
            <a:r>
              <a:rPr lang="zh-CN" altLang="en-US" sz="1800" dirty="0">
                <a:latin typeface="微软雅黑" panose="020B0503020204020204" pitchFamily="34" charset="-122"/>
                <a:ea typeface="微软雅黑" panose="020B0503020204020204" pitchFamily="34" charset="-122"/>
              </a:rPr>
              <a:t>预测当前的机票价格在未来一段时间内会上涨还是下降。这个系统需要分析所有特定航线机票的销售价格并确定票价与提前购买天数的关系。</a:t>
            </a:r>
            <a:endParaRPr lang="en-US" altLang="zh-CN" sz="1800" dirty="0">
              <a:latin typeface="微软雅黑" panose="020B0503020204020204" pitchFamily="34" charset="-122"/>
              <a:ea typeface="微软雅黑" panose="020B0503020204020204" pitchFamily="34" charset="-122"/>
            </a:endParaRPr>
          </a:p>
          <a:p>
            <a:pPr marL="0" indent="365125">
              <a:lnSpc>
                <a:spcPct val="120000"/>
              </a:lnSpc>
              <a:spcBef>
                <a:spcPts val="0"/>
              </a:spcBef>
              <a:buNone/>
            </a:pPr>
            <a:r>
              <a:rPr lang="en-US" altLang="zh-CN" sz="1800" dirty="0" err="1">
                <a:latin typeface="微软雅黑" panose="020B0503020204020204" pitchFamily="34" charset="-122"/>
                <a:ea typeface="微软雅黑" panose="020B0503020204020204" pitchFamily="34" charset="-122"/>
              </a:rPr>
              <a:t>Farecast</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票价预测的准确度已经高达</a:t>
            </a:r>
            <a:r>
              <a:rPr lang="en-US" altLang="zh-CN" sz="1800" dirty="0">
                <a:latin typeface="微软雅黑" panose="020B0503020204020204" pitchFamily="34" charset="-122"/>
                <a:ea typeface="微软雅黑" panose="020B0503020204020204" pitchFamily="34" charset="-122"/>
              </a:rPr>
              <a:t>75 </a:t>
            </a:r>
            <a:r>
              <a:rPr lang="zh-CN" altLang="en-US" sz="1800" dirty="0">
                <a:latin typeface="微软雅黑" panose="020B0503020204020204" pitchFamily="34" charset="-122"/>
                <a:ea typeface="微软雅黑" panose="020B0503020204020204" pitchFamily="34" charset="-122"/>
              </a:rPr>
              <a:t>％，使用</a:t>
            </a:r>
            <a:r>
              <a:rPr lang="en-US" altLang="zh-CN" sz="1800" dirty="0" err="1">
                <a:latin typeface="微软雅黑" panose="020B0503020204020204" pitchFamily="34" charset="-122"/>
                <a:ea typeface="微软雅黑" panose="020B0503020204020204" pitchFamily="34" charset="-122"/>
              </a:rPr>
              <a:t>Farecast</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票价预测工具购买机票的旅客，平均每张机票可节省</a:t>
            </a:r>
            <a:r>
              <a:rPr lang="en-US" altLang="zh-CN" sz="1800" dirty="0">
                <a:latin typeface="微软雅黑" panose="020B0503020204020204" pitchFamily="34" charset="-122"/>
                <a:ea typeface="微软雅黑" panose="020B0503020204020204" pitchFamily="34" charset="-122"/>
              </a:rPr>
              <a:t>50 </a:t>
            </a:r>
            <a:r>
              <a:rPr lang="zh-CN" altLang="en-US" sz="1800" dirty="0">
                <a:latin typeface="微软雅黑" panose="020B0503020204020204" pitchFamily="34" charset="-122"/>
                <a:ea typeface="微软雅黑" panose="020B0503020204020204" pitchFamily="34" charset="-122"/>
              </a:rPr>
              <a:t>美元。</a:t>
            </a:r>
            <a:endParaRPr lang="en-US" sz="1800" dirty="0">
              <a:latin typeface="微软雅黑" panose="020B0503020204020204" pitchFamily="34" charset="-122"/>
              <a:ea typeface="微软雅黑" panose="020B0503020204020204" pitchFamily="34" charset="-122"/>
            </a:endParaRPr>
          </a:p>
        </p:txBody>
      </p:sp>
      <p:pic>
        <p:nvPicPr>
          <p:cNvPr id="9218" name="Picture 2" descr="http://news.xinhuanet.com/info/2014-02/14/133115099_13923492169701n.jpg"/>
          <p:cNvPicPr>
            <a:picLocks noChangeAspect="1" noChangeArrowheads="1"/>
          </p:cNvPicPr>
          <p:nvPr/>
        </p:nvPicPr>
        <p:blipFill>
          <a:blip r:embed="rId2" cstate="print"/>
          <a:srcRect/>
          <a:stretch>
            <a:fillRect/>
          </a:stretch>
        </p:blipFill>
        <p:spPr bwMode="auto">
          <a:xfrm>
            <a:off x="508004" y="1616052"/>
            <a:ext cx="3762375" cy="3324226"/>
          </a:xfrm>
          <a:prstGeom prst="rect">
            <a:avLst/>
          </a:prstGeom>
          <a:noFill/>
        </p:spPr>
      </p:pic>
    </p:spTree>
    <p:extLst>
      <p:ext uri="{BB962C8B-B14F-4D97-AF65-F5344CB8AC3E}">
        <p14:creationId xmlns:p14="http://schemas.microsoft.com/office/powerpoint/2010/main" val="1707870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46" name="Picture 14"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969579"/>
            <a:ext cx="7632700" cy="3455988"/>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5"/>
          <p:cNvSpPr txBox="1">
            <a:spLocks noGrp="1"/>
          </p:cNvSpPr>
          <p:nvPr/>
        </p:nvSpPr>
        <p:spPr bwMode="auto">
          <a:xfrm>
            <a:off x="6858000" y="6400800"/>
            <a:ext cx="1600200" cy="457200"/>
          </a:xfrm>
          <a:prstGeom prst="rect">
            <a:avLst/>
          </a:prstGeom>
          <a:noFill/>
          <a:ln>
            <a:miter lim="800000"/>
            <a:headEnd/>
            <a:tailEnd/>
          </a:ln>
        </p:spPr>
        <p:txBody>
          <a:bodyPr lIns="91341" tIns="45665" rIns="91341" bIns="45665"/>
          <a:lstStyle>
            <a:lvl1pPr defTabSz="915988">
              <a:defRPr>
                <a:solidFill>
                  <a:schemeClr val="tx1"/>
                </a:solidFill>
                <a:latin typeface="Times New Roman" panose="02020603050405020304" pitchFamily="18" charset="0"/>
                <a:ea typeface="宋体" panose="02010600030101010101" pitchFamily="2" charset="-122"/>
              </a:defRPr>
            </a:lvl1pPr>
            <a:lvl2pPr marL="742950" indent="-285750" defTabSz="915988">
              <a:defRPr>
                <a:solidFill>
                  <a:schemeClr val="tx1"/>
                </a:solidFill>
                <a:latin typeface="Times New Roman" panose="02020603050405020304" pitchFamily="18" charset="0"/>
                <a:ea typeface="宋体" panose="02010600030101010101" pitchFamily="2" charset="-122"/>
              </a:defRPr>
            </a:lvl2pPr>
            <a:lvl3pPr marL="1143000" indent="-228600" defTabSz="915988">
              <a:defRPr>
                <a:solidFill>
                  <a:schemeClr val="tx1"/>
                </a:solidFill>
                <a:latin typeface="Times New Roman" panose="02020603050405020304" pitchFamily="18" charset="0"/>
                <a:ea typeface="宋体" panose="02010600030101010101" pitchFamily="2" charset="-122"/>
              </a:defRPr>
            </a:lvl3pPr>
            <a:lvl4pPr marL="1600200" indent="-228600" defTabSz="915988">
              <a:defRPr>
                <a:solidFill>
                  <a:schemeClr val="tx1"/>
                </a:solidFill>
                <a:latin typeface="Times New Roman" panose="02020603050405020304" pitchFamily="18" charset="0"/>
                <a:ea typeface="宋体" panose="02010600030101010101" pitchFamily="2" charset="-122"/>
              </a:defRPr>
            </a:lvl4pPr>
            <a:lvl5pPr marL="2057400" indent="-228600" defTabSz="915988">
              <a:defRPr>
                <a:solidFill>
                  <a:schemeClr val="tx1"/>
                </a:solidFill>
                <a:latin typeface="Times New Roman" panose="02020603050405020304" pitchFamily="18" charset="0"/>
                <a:ea typeface="宋体" panose="02010600030101010101" pitchFamily="2" charset="-122"/>
              </a:defRPr>
            </a:lvl5pPr>
            <a:lvl6pPr marL="2514600" indent="-228600" defTabSz="915988"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defTabSz="915988"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defTabSz="915988"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defTabSz="915988"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fld id="{BBB4FE8F-F432-4F0F-A687-11C5B8F2658E}" type="slidenum">
              <a:rPr lang="en-US" altLang="zh-CN" sz="1400">
                <a:latin typeface="Arial" panose="020B0604020202020204" pitchFamily="34" charset="0"/>
              </a:rPr>
              <a:pPr algn="ctr" eaLnBrk="1" hangingPunct="1">
                <a:buFontTx/>
                <a:buNone/>
              </a:pPr>
              <a:t>49</a:t>
            </a:fld>
            <a:endParaRPr lang="en-US" altLang="zh-CN" sz="1400">
              <a:latin typeface="Arial" panose="020B0604020202020204" pitchFamily="34" charset="0"/>
            </a:endParaRPr>
          </a:p>
        </p:txBody>
      </p:sp>
      <p:sp>
        <p:nvSpPr>
          <p:cNvPr id="69635" name="Rectangle 2"/>
          <p:cNvSpPr>
            <a:spLocks noGrp="1" noChangeArrowheads="1"/>
          </p:cNvSpPr>
          <p:nvPr>
            <p:ph type="title"/>
          </p:nvPr>
        </p:nvSpPr>
        <p:spPr/>
        <p:txBody>
          <a:bodyPr>
            <a:normAutofit/>
          </a:bodyPr>
          <a:lstStyle/>
          <a:p>
            <a:r>
              <a:rPr lang="zh-CN" altLang="en-US" dirty="0"/>
              <a:t>生活娱乐</a:t>
            </a:r>
            <a:r>
              <a:rPr lang="en-US" altLang="zh-CN" dirty="0"/>
              <a:t>--</a:t>
            </a:r>
            <a:r>
              <a:rPr lang="zh-CN" altLang="en-US" dirty="0"/>
              <a:t>大数据播报春运迁徙实况</a:t>
            </a:r>
          </a:p>
        </p:txBody>
      </p:sp>
      <p:sp>
        <p:nvSpPr>
          <p:cNvPr id="69644" name="Text Box 12"/>
          <p:cNvSpPr txBox="1">
            <a:spLocks noChangeArrowheads="1"/>
          </p:cNvSpPr>
          <p:nvPr/>
        </p:nvSpPr>
        <p:spPr bwMode="auto">
          <a:xfrm>
            <a:off x="595313" y="1131142"/>
            <a:ext cx="7920037"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dirty="0">
                <a:solidFill>
                  <a:srgbClr val="30312F"/>
                </a:solidFill>
                <a:latin typeface="等线" panose="02010600030101010101" pitchFamily="2" charset="-122"/>
                <a:ea typeface="等线" panose="02010600030101010101" pitchFamily="2" charset="-122"/>
              </a:rPr>
              <a:t>        </a:t>
            </a:r>
            <a:r>
              <a:rPr lang="en-US" altLang="zh-CN" b="1" dirty="0">
                <a:solidFill>
                  <a:srgbClr val="30312F"/>
                </a:solidFill>
                <a:latin typeface="等线" panose="02010600030101010101" pitchFamily="2" charset="-122"/>
                <a:ea typeface="等线" panose="02010600030101010101" pitchFamily="2" charset="-122"/>
              </a:rPr>
              <a:t>40</a:t>
            </a:r>
            <a:r>
              <a:rPr lang="zh-CN" altLang="en-US" b="1" dirty="0">
                <a:solidFill>
                  <a:srgbClr val="30312F"/>
                </a:solidFill>
                <a:latin typeface="等线" panose="02010600030101010101" pitchFamily="2" charset="-122"/>
                <a:ea typeface="等线" panose="02010600030101010101" pitchFamily="2" charset="-122"/>
              </a:rPr>
              <a:t>天，</a:t>
            </a:r>
            <a:r>
              <a:rPr lang="en-US" altLang="zh-CN" b="1" dirty="0">
                <a:solidFill>
                  <a:srgbClr val="30312F"/>
                </a:solidFill>
                <a:latin typeface="等线" panose="02010600030101010101" pitchFamily="2" charset="-122"/>
                <a:ea typeface="等线" panose="02010600030101010101" pitchFamily="2" charset="-122"/>
              </a:rPr>
              <a:t>36</a:t>
            </a:r>
            <a:r>
              <a:rPr lang="zh-CN" altLang="en-US" b="1" dirty="0">
                <a:solidFill>
                  <a:srgbClr val="30312F"/>
                </a:solidFill>
                <a:latin typeface="等线" panose="02010600030101010101" pitchFamily="2" charset="-122"/>
                <a:ea typeface="等线" panose="02010600030101010101" pitchFamily="2" charset="-122"/>
              </a:rPr>
              <a:t>亿人次。</a:t>
            </a:r>
            <a:r>
              <a:rPr lang="zh-CN" altLang="en-US" dirty="0">
                <a:solidFill>
                  <a:srgbClr val="30312F"/>
                </a:solidFill>
                <a:latin typeface="等线" panose="02010600030101010101" pitchFamily="2" charset="-122"/>
                <a:ea typeface="等线" panose="02010600030101010101" pitchFamily="2" charset="-122"/>
              </a:rPr>
              <a:t>每年春运的总时间和总出行人数。在这场堪称人类历史上最大规模的短期迁徙中，</a:t>
            </a:r>
            <a:r>
              <a:rPr lang="zh-CN" altLang="en-US" b="1" dirty="0">
                <a:solidFill>
                  <a:srgbClr val="30312F"/>
                </a:solidFill>
                <a:latin typeface="等线" panose="02010600030101010101" pitchFamily="2" charset="-122"/>
                <a:ea typeface="等线" panose="02010600030101010101" pitchFamily="2" charset="-122"/>
              </a:rPr>
              <a:t>人群从哪儿去了哪儿？哪些线路最热门？</a:t>
            </a:r>
            <a:r>
              <a:rPr lang="zh-CN" altLang="en-US" dirty="0">
                <a:solidFill>
                  <a:srgbClr val="30312F"/>
                </a:solidFill>
                <a:latin typeface="等线" panose="02010600030101010101" pitchFamily="2" charset="-122"/>
                <a:ea typeface="等线" panose="02010600030101010101" pitchFamily="2" charset="-122"/>
              </a:rPr>
              <a:t>在以往，这些问题可能难以精确回答。但随着技术进步，通过应用“大数据”这一技术利器，人们已经接近“在迷宫中感受全局”地看见春运的全景。</a:t>
            </a:r>
          </a:p>
        </p:txBody>
      </p:sp>
    </p:spTree>
    <p:extLst>
      <p:ext uri="{BB962C8B-B14F-4D97-AF65-F5344CB8AC3E}">
        <p14:creationId xmlns:p14="http://schemas.microsoft.com/office/powerpoint/2010/main" val="97533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主要内容</a:t>
            </a:r>
          </a:p>
        </p:txBody>
      </p:sp>
      <p:sp>
        <p:nvSpPr>
          <p:cNvPr id="3" name="内容占位符 2"/>
          <p:cNvSpPr>
            <a:spLocks noGrp="1"/>
          </p:cNvSpPr>
          <p:nvPr>
            <p:ph idx="1"/>
          </p:nvPr>
        </p:nvSpPr>
        <p:spPr/>
        <p:txBody>
          <a:bodyPr/>
          <a:lstStyle/>
          <a:p>
            <a:r>
              <a:rPr lang="en-US" altLang="zh-CN" dirty="0"/>
              <a:t>R</a:t>
            </a:r>
            <a:r>
              <a:rPr lang="zh-CN" altLang="en-US" dirty="0"/>
              <a:t>语法</a:t>
            </a:r>
          </a:p>
          <a:p>
            <a:r>
              <a:rPr lang="zh-CN" altLang="en-US" dirty="0"/>
              <a:t>数据处理</a:t>
            </a:r>
          </a:p>
          <a:p>
            <a:r>
              <a:rPr lang="zh-CN" altLang="en-US" dirty="0"/>
              <a:t>统计推断</a:t>
            </a:r>
          </a:p>
          <a:p>
            <a:r>
              <a:rPr lang="zh-CN" altLang="en-US" dirty="0"/>
              <a:t>统计学习（数据挖掘、机器学习）</a:t>
            </a:r>
          </a:p>
          <a:p>
            <a:pPr marL="0" indent="0">
              <a:buNone/>
            </a:pPr>
            <a:endParaRPr lang="en-US" altLang="zh-CN" dirty="0"/>
          </a:p>
          <a:p>
            <a:endParaRPr lang="zh-CN" altLang="en-US" dirty="0"/>
          </a:p>
        </p:txBody>
      </p:sp>
      <p:sp>
        <p:nvSpPr>
          <p:cNvPr id="4" name="AutoShape 2" descr="http://localhost:8888/notebooks/R/images/02/frame.png">
            <a:extLst>
              <a:ext uri="{FF2B5EF4-FFF2-40B4-BE49-F238E27FC236}">
                <a16:creationId xmlns:a16="http://schemas.microsoft.com/office/drawing/2014/main" id="{103A7B63-65A4-4546-AE92-24EFC242B34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BF834C7E-8F62-410F-8B90-012E26040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5" y="3659618"/>
            <a:ext cx="7219950" cy="2733675"/>
          </a:xfrm>
          <a:prstGeom prst="rect">
            <a:avLst/>
          </a:prstGeom>
        </p:spPr>
      </p:pic>
    </p:spTree>
    <p:extLst>
      <p:ext uri="{BB962C8B-B14F-4D97-AF65-F5344CB8AC3E}">
        <p14:creationId xmlns:p14="http://schemas.microsoft.com/office/powerpoint/2010/main" val="4006466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矩形 30"/>
          <p:cNvSpPr>
            <a:spLocks noChangeArrowheads="1"/>
          </p:cNvSpPr>
          <p:nvPr/>
        </p:nvSpPr>
        <p:spPr bwMode="auto">
          <a:xfrm>
            <a:off x="4359275" y="5003800"/>
            <a:ext cx="442913"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3400" b="1">
                <a:solidFill>
                  <a:srgbClr val="30312F"/>
                </a:solidFill>
                <a:latin typeface="Calibri" panose="020F0502020204030204" pitchFamily="34" charset="0"/>
                <a:ea typeface="微软雅黑" panose="020B0503020204020204" pitchFamily="34" charset="-122"/>
              </a:rPr>
              <a:t>5</a:t>
            </a:r>
          </a:p>
        </p:txBody>
      </p:sp>
      <p:sp>
        <p:nvSpPr>
          <p:cNvPr id="70" name="椭圆 69"/>
          <p:cNvSpPr/>
          <p:nvPr/>
        </p:nvSpPr>
        <p:spPr bwMode="auto">
          <a:xfrm>
            <a:off x="2971800" y="2438400"/>
            <a:ext cx="3760788" cy="3759200"/>
          </a:xfrm>
          <a:prstGeom prst="ellipse">
            <a:avLst/>
          </a:prstGeom>
          <a:solidFill>
            <a:schemeClr val="accent2">
              <a:lumMod val="40000"/>
              <a:lumOff val="60000"/>
            </a:schemeClr>
          </a:solidFill>
          <a:ln w="9525" cap="flat" cmpd="sng" algn="ctr">
            <a:no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71" name="椭圆 70"/>
          <p:cNvSpPr/>
          <p:nvPr/>
        </p:nvSpPr>
        <p:spPr bwMode="auto">
          <a:xfrm>
            <a:off x="3259138" y="2725738"/>
            <a:ext cx="3186112" cy="3184525"/>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583" name="椭圆 105"/>
          <p:cNvSpPr>
            <a:spLocks noChangeArrowheads="1"/>
          </p:cNvSpPr>
          <p:nvPr/>
        </p:nvSpPr>
        <p:spPr bwMode="auto">
          <a:xfrm>
            <a:off x="3394075" y="2860675"/>
            <a:ext cx="2916238" cy="2914650"/>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endParaRPr lang="zh-CN" altLang="zh-CN">
              <a:solidFill>
                <a:srgbClr val="30312F"/>
              </a:solidFill>
              <a:latin typeface="Calibri" panose="020F0502020204030204" pitchFamily="34" charset="0"/>
              <a:ea typeface="方正姚体" panose="02010601030101010101" pitchFamily="2" charset="-122"/>
            </a:endParaRPr>
          </a:p>
        </p:txBody>
      </p:sp>
      <p:grpSp>
        <p:nvGrpSpPr>
          <p:cNvPr id="2" name="组合 105"/>
          <p:cNvGrpSpPr>
            <a:grpSpLocks/>
          </p:cNvGrpSpPr>
          <p:nvPr/>
        </p:nvGrpSpPr>
        <p:grpSpPr bwMode="auto">
          <a:xfrm>
            <a:off x="5611813" y="2214562"/>
            <a:ext cx="3136900" cy="812801"/>
            <a:chOff x="5077837" y="2027452"/>
            <a:chExt cx="3137501" cy="813025"/>
          </a:xfrm>
        </p:grpSpPr>
        <p:grpSp>
          <p:nvGrpSpPr>
            <p:cNvPr id="24643" name="组合 46"/>
            <p:cNvGrpSpPr>
              <a:grpSpLocks/>
            </p:cNvGrpSpPr>
            <p:nvPr/>
          </p:nvGrpSpPr>
          <p:grpSpPr bwMode="auto">
            <a:xfrm>
              <a:off x="5130234" y="2027452"/>
              <a:ext cx="3085104" cy="638206"/>
              <a:chOff x="3202247" y="1762172"/>
              <a:chExt cx="5481968" cy="1133102"/>
            </a:xfrm>
          </p:grpSpPr>
          <p:sp>
            <p:nvSpPr>
              <p:cNvPr id="24645" name="矩形 73"/>
              <p:cNvSpPr>
                <a:spLocks noChangeArrowheads="1"/>
              </p:cNvSpPr>
              <p:nvPr/>
            </p:nvSpPr>
            <p:spPr bwMode="auto">
              <a:xfrm>
                <a:off x="3822117" y="1762172"/>
                <a:ext cx="4862098" cy="7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学习成绩</a:t>
                </a:r>
              </a:p>
            </p:txBody>
          </p:sp>
          <p:sp>
            <p:nvSpPr>
              <p:cNvPr id="75" name="椭圆 74"/>
              <p:cNvSpPr/>
              <p:nvPr/>
            </p:nvSpPr>
            <p:spPr bwMode="auto">
              <a:xfrm rot="10800000">
                <a:off x="3202247" y="2077933"/>
                <a:ext cx="665849" cy="668173"/>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47" name="矩形 21"/>
              <p:cNvSpPr>
                <a:spLocks noChangeArrowheads="1"/>
              </p:cNvSpPr>
              <p:nvPr/>
            </p:nvSpPr>
            <p:spPr bwMode="auto">
              <a:xfrm>
                <a:off x="3225828" y="1829421"/>
                <a:ext cx="488950" cy="106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1</a:t>
                </a:r>
              </a:p>
            </p:txBody>
          </p:sp>
        </p:grpSp>
        <p:cxnSp>
          <p:nvCxnSpPr>
            <p:cNvPr id="62" name="直接连接符 61"/>
            <p:cNvCxnSpPr/>
            <p:nvPr/>
          </p:nvCxnSpPr>
          <p:spPr>
            <a:xfrm rot="5400000">
              <a:off x="4995257" y="2573711"/>
              <a:ext cx="349346" cy="1841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89"/>
          <p:cNvGrpSpPr>
            <a:grpSpLocks/>
          </p:cNvGrpSpPr>
          <p:nvPr/>
        </p:nvGrpSpPr>
        <p:grpSpPr bwMode="auto">
          <a:xfrm>
            <a:off x="6096000" y="2928936"/>
            <a:ext cx="2717800" cy="615771"/>
            <a:chOff x="5729592" y="2857472"/>
            <a:chExt cx="2716670" cy="616473"/>
          </a:xfrm>
        </p:grpSpPr>
        <p:grpSp>
          <p:nvGrpSpPr>
            <p:cNvPr id="24638" name="组合 46"/>
            <p:cNvGrpSpPr>
              <a:grpSpLocks/>
            </p:cNvGrpSpPr>
            <p:nvPr/>
          </p:nvGrpSpPr>
          <p:grpSpPr bwMode="auto">
            <a:xfrm>
              <a:off x="5969205" y="2857472"/>
              <a:ext cx="2477057" cy="616473"/>
              <a:chOff x="3199929" y="1799381"/>
              <a:chExt cx="4401520" cy="1094516"/>
            </a:xfrm>
          </p:grpSpPr>
          <p:sp>
            <p:nvSpPr>
              <p:cNvPr id="24640" name="矩形 73"/>
              <p:cNvSpPr>
                <a:spLocks noChangeArrowheads="1"/>
              </p:cNvSpPr>
              <p:nvPr/>
            </p:nvSpPr>
            <p:spPr bwMode="auto">
              <a:xfrm>
                <a:off x="3820259" y="1799381"/>
                <a:ext cx="3781190" cy="70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入学率</a:t>
                </a:r>
                <a:endParaRPr lang="en-US" altLang="zh-CN" sz="2000">
                  <a:solidFill>
                    <a:srgbClr val="30312F"/>
                  </a:solidFill>
                  <a:latin typeface="Calibri" panose="020F0502020204030204" pitchFamily="34" charset="0"/>
                  <a:ea typeface="微软雅黑" panose="020B0503020204020204" pitchFamily="34" charset="-122"/>
                </a:endParaRPr>
              </a:p>
            </p:txBody>
          </p:sp>
          <p:sp>
            <p:nvSpPr>
              <p:cNvPr id="46" name="椭圆 45"/>
              <p:cNvSpPr/>
              <p:nvPr/>
            </p:nvSpPr>
            <p:spPr bwMode="auto">
              <a:xfrm rot="10800000">
                <a:off x="3199929" y="2075911"/>
                <a:ext cx="668263" cy="668750"/>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42" name="矩形 21"/>
              <p:cNvSpPr>
                <a:spLocks noChangeArrowheads="1"/>
              </p:cNvSpPr>
              <p:nvPr/>
            </p:nvSpPr>
            <p:spPr bwMode="auto">
              <a:xfrm>
                <a:off x="3246690" y="1827124"/>
                <a:ext cx="488949" cy="106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2</a:t>
                </a:r>
              </a:p>
            </p:txBody>
          </p:sp>
        </p:grpSp>
        <p:cxnSp>
          <p:nvCxnSpPr>
            <p:cNvPr id="65" name="直接连接符 64"/>
            <p:cNvCxnSpPr/>
            <p:nvPr/>
          </p:nvCxnSpPr>
          <p:spPr>
            <a:xfrm rot="10800000" flipV="1">
              <a:off x="5729592" y="3248442"/>
              <a:ext cx="320542" cy="22409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87"/>
          <p:cNvGrpSpPr>
            <a:grpSpLocks/>
          </p:cNvGrpSpPr>
          <p:nvPr/>
        </p:nvGrpSpPr>
        <p:grpSpPr bwMode="auto">
          <a:xfrm>
            <a:off x="6323013" y="3983038"/>
            <a:ext cx="2768600" cy="600164"/>
            <a:chOff x="5956779" y="3912097"/>
            <a:chExt cx="2768121" cy="599304"/>
          </a:xfrm>
        </p:grpSpPr>
        <p:grpSp>
          <p:nvGrpSpPr>
            <p:cNvPr id="24633" name="组合 46"/>
            <p:cNvGrpSpPr>
              <a:grpSpLocks/>
            </p:cNvGrpSpPr>
            <p:nvPr/>
          </p:nvGrpSpPr>
          <p:grpSpPr bwMode="auto">
            <a:xfrm>
              <a:off x="6248828" y="3912097"/>
              <a:ext cx="2476072" cy="599304"/>
              <a:chOff x="3201679" y="1803547"/>
              <a:chExt cx="4399770" cy="1064034"/>
            </a:xfrm>
          </p:grpSpPr>
          <p:sp>
            <p:nvSpPr>
              <p:cNvPr id="24635" name="矩形 73"/>
              <p:cNvSpPr>
                <a:spLocks noChangeArrowheads="1"/>
              </p:cNvSpPr>
              <p:nvPr/>
            </p:nvSpPr>
            <p:spPr bwMode="auto">
              <a:xfrm>
                <a:off x="3822159" y="1837343"/>
                <a:ext cx="3779290" cy="70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辍学率</a:t>
                </a:r>
                <a:endParaRPr lang="en-US" altLang="zh-CN" sz="2000">
                  <a:solidFill>
                    <a:srgbClr val="30312F"/>
                  </a:solidFill>
                  <a:latin typeface="Calibri" panose="020F0502020204030204" pitchFamily="34" charset="0"/>
                  <a:ea typeface="微软雅黑" panose="020B0503020204020204" pitchFamily="34" charset="-122"/>
                </a:endParaRPr>
              </a:p>
            </p:txBody>
          </p:sp>
          <p:sp>
            <p:nvSpPr>
              <p:cNvPr id="50" name="椭圆 49"/>
              <p:cNvSpPr/>
              <p:nvPr/>
            </p:nvSpPr>
            <p:spPr bwMode="auto">
              <a:xfrm rot="10800000">
                <a:off x="3201679" y="2076551"/>
                <a:ext cx="665606" cy="667034"/>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37" name="矩形 21"/>
              <p:cNvSpPr>
                <a:spLocks noChangeArrowheads="1"/>
              </p:cNvSpPr>
              <p:nvPr/>
            </p:nvSpPr>
            <p:spPr bwMode="auto">
              <a:xfrm>
                <a:off x="3239022" y="1803547"/>
                <a:ext cx="488949" cy="1064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3</a:t>
                </a:r>
              </a:p>
            </p:txBody>
          </p:sp>
        </p:grpSp>
        <p:cxnSp>
          <p:nvCxnSpPr>
            <p:cNvPr id="69" name="直接连接符 68"/>
            <p:cNvCxnSpPr/>
            <p:nvPr/>
          </p:nvCxnSpPr>
          <p:spPr>
            <a:xfrm rot="10800000">
              <a:off x="5956779" y="4264018"/>
              <a:ext cx="371411"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85"/>
          <p:cNvGrpSpPr>
            <a:grpSpLocks/>
          </p:cNvGrpSpPr>
          <p:nvPr/>
        </p:nvGrpSpPr>
        <p:grpSpPr bwMode="auto">
          <a:xfrm>
            <a:off x="5619749" y="5635629"/>
            <a:ext cx="3284539" cy="656356"/>
            <a:chOff x="5073565" y="5577908"/>
            <a:chExt cx="3284649" cy="656181"/>
          </a:xfrm>
        </p:grpSpPr>
        <p:grpSp>
          <p:nvGrpSpPr>
            <p:cNvPr id="24628" name="组合 46"/>
            <p:cNvGrpSpPr>
              <a:grpSpLocks/>
            </p:cNvGrpSpPr>
            <p:nvPr/>
          </p:nvGrpSpPr>
          <p:grpSpPr bwMode="auto">
            <a:xfrm>
              <a:off x="5129131" y="5634084"/>
              <a:ext cx="3229083" cy="600005"/>
              <a:chOff x="3200288" y="1807461"/>
              <a:chExt cx="5737806" cy="1065276"/>
            </a:xfrm>
          </p:grpSpPr>
          <p:sp>
            <p:nvSpPr>
              <p:cNvPr id="24630" name="矩形 73"/>
              <p:cNvSpPr>
                <a:spLocks noChangeArrowheads="1"/>
              </p:cNvSpPr>
              <p:nvPr/>
            </p:nvSpPr>
            <p:spPr bwMode="auto">
              <a:xfrm>
                <a:off x="3820898" y="1846848"/>
                <a:ext cx="5117196" cy="70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识字的准确率</a:t>
                </a:r>
                <a:endParaRPr lang="en-US" altLang="zh-CN" sz="2000">
                  <a:solidFill>
                    <a:srgbClr val="30312F"/>
                  </a:solidFill>
                  <a:latin typeface="Calibri" panose="020F0502020204030204" pitchFamily="34" charset="0"/>
                  <a:ea typeface="微软雅黑" panose="020B0503020204020204" pitchFamily="34" charset="-122"/>
                </a:endParaRPr>
              </a:p>
            </p:txBody>
          </p:sp>
          <p:sp>
            <p:nvSpPr>
              <p:cNvPr id="58" name="椭圆 57"/>
              <p:cNvSpPr/>
              <p:nvPr/>
            </p:nvSpPr>
            <p:spPr bwMode="auto">
              <a:xfrm rot="10800000">
                <a:off x="3200288" y="2076852"/>
                <a:ext cx="668564" cy="667811"/>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32" name="矩形 21"/>
              <p:cNvSpPr>
                <a:spLocks noChangeArrowheads="1"/>
              </p:cNvSpPr>
              <p:nvPr/>
            </p:nvSpPr>
            <p:spPr bwMode="auto">
              <a:xfrm>
                <a:off x="3200716" y="1807461"/>
                <a:ext cx="488950" cy="106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5</a:t>
                </a:r>
              </a:p>
            </p:txBody>
          </p:sp>
        </p:grpSp>
        <p:cxnSp>
          <p:nvCxnSpPr>
            <p:cNvPr id="82" name="直接连接符 81"/>
            <p:cNvCxnSpPr/>
            <p:nvPr/>
          </p:nvCxnSpPr>
          <p:spPr>
            <a:xfrm rot="16200000" flipV="1">
              <a:off x="5005344" y="5646129"/>
              <a:ext cx="288848" cy="15240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588" name="矩形 73"/>
          <p:cNvSpPr>
            <a:spLocks noChangeArrowheads="1"/>
          </p:cNvSpPr>
          <p:nvPr/>
        </p:nvSpPr>
        <p:spPr bwMode="auto">
          <a:xfrm>
            <a:off x="6686550" y="5000625"/>
            <a:ext cx="2127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升学率</a:t>
            </a:r>
            <a:endParaRPr lang="en-US" altLang="zh-CN" sz="2000">
              <a:solidFill>
                <a:srgbClr val="30312F"/>
              </a:solidFill>
              <a:latin typeface="Calibri" panose="020F0502020204030204" pitchFamily="34" charset="0"/>
              <a:ea typeface="微软雅黑" panose="020B0503020204020204" pitchFamily="34" charset="-122"/>
            </a:endParaRPr>
          </a:p>
        </p:txBody>
      </p:sp>
      <p:sp>
        <p:nvSpPr>
          <p:cNvPr id="54" name="椭圆 53"/>
          <p:cNvSpPr>
            <a:spLocks noChangeArrowheads="1"/>
          </p:cNvSpPr>
          <p:nvPr/>
        </p:nvSpPr>
        <p:spPr bwMode="auto">
          <a:xfrm rot="10800000">
            <a:off x="6337300" y="5153025"/>
            <a:ext cx="374650" cy="376238"/>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590" name="矩形 21"/>
          <p:cNvSpPr>
            <a:spLocks noChangeArrowheads="1"/>
          </p:cNvSpPr>
          <p:nvPr/>
        </p:nvSpPr>
        <p:spPr bwMode="auto">
          <a:xfrm>
            <a:off x="6356350" y="5013325"/>
            <a:ext cx="2746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4</a:t>
            </a:r>
          </a:p>
        </p:txBody>
      </p:sp>
      <p:cxnSp>
        <p:nvCxnSpPr>
          <p:cNvPr id="84" name="直接连接符 83"/>
          <p:cNvCxnSpPr/>
          <p:nvPr/>
        </p:nvCxnSpPr>
        <p:spPr>
          <a:xfrm rot="10800000">
            <a:off x="6156325" y="5084763"/>
            <a:ext cx="257175" cy="15557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2" name="矩形 73"/>
          <p:cNvSpPr>
            <a:spLocks noChangeArrowheads="1"/>
          </p:cNvSpPr>
          <p:nvPr/>
        </p:nvSpPr>
        <p:spPr bwMode="auto">
          <a:xfrm>
            <a:off x="3938588" y="6529388"/>
            <a:ext cx="2001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dirty="0">
                <a:latin typeface="Calibri" panose="020F0502020204030204" pitchFamily="34" charset="0"/>
                <a:ea typeface="微软雅黑" panose="020B0503020204020204" pitchFamily="34" charset="-122"/>
              </a:rPr>
              <a:t>作业的正确率</a:t>
            </a:r>
            <a:endParaRPr lang="en-US" altLang="zh-CN" sz="2000" dirty="0">
              <a:latin typeface="Calibri" panose="020F0502020204030204" pitchFamily="34" charset="0"/>
              <a:ea typeface="微软雅黑" panose="020B0503020204020204" pitchFamily="34" charset="-122"/>
            </a:endParaRPr>
          </a:p>
        </p:txBody>
      </p:sp>
      <p:sp>
        <p:nvSpPr>
          <p:cNvPr id="98" name="椭圆 97"/>
          <p:cNvSpPr>
            <a:spLocks noChangeArrowheads="1"/>
          </p:cNvSpPr>
          <p:nvPr/>
        </p:nvSpPr>
        <p:spPr bwMode="auto">
          <a:xfrm rot="10800000">
            <a:off x="4564063" y="6186488"/>
            <a:ext cx="374650" cy="374650"/>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594" name="矩形 21"/>
          <p:cNvSpPr>
            <a:spLocks noChangeArrowheads="1"/>
          </p:cNvSpPr>
          <p:nvPr/>
        </p:nvSpPr>
        <p:spPr bwMode="auto">
          <a:xfrm>
            <a:off x="4572000" y="6048375"/>
            <a:ext cx="2762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6</a:t>
            </a:r>
          </a:p>
        </p:txBody>
      </p:sp>
      <p:cxnSp>
        <p:nvCxnSpPr>
          <p:cNvPr id="94" name="直接连接符 93"/>
          <p:cNvCxnSpPr/>
          <p:nvPr/>
        </p:nvCxnSpPr>
        <p:spPr>
          <a:xfrm rot="5400000" flipH="1" flipV="1">
            <a:off x="4575175" y="6049963"/>
            <a:ext cx="3429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6" name="矩形 73"/>
          <p:cNvSpPr>
            <a:spLocks noChangeArrowheads="1"/>
          </p:cNvSpPr>
          <p:nvPr/>
        </p:nvSpPr>
        <p:spPr bwMode="auto">
          <a:xfrm flipH="1">
            <a:off x="777875" y="2220913"/>
            <a:ext cx="2736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考试时</a:t>
            </a:r>
          </a:p>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答题的顺序</a:t>
            </a:r>
          </a:p>
        </p:txBody>
      </p:sp>
      <p:sp>
        <p:nvSpPr>
          <p:cNvPr id="24597" name="椭圆 137"/>
          <p:cNvSpPr>
            <a:spLocks noChangeArrowheads="1"/>
          </p:cNvSpPr>
          <p:nvPr/>
        </p:nvSpPr>
        <p:spPr bwMode="auto">
          <a:xfrm rot="10800000" flipH="1">
            <a:off x="3492500" y="2392363"/>
            <a:ext cx="374650" cy="376237"/>
          </a:xfrm>
          <a:prstGeom prst="ellipse">
            <a:avLst/>
          </a:prstGeom>
          <a:solidFill>
            <a:srgbClr val="953735"/>
          </a:solidFill>
          <a:ln w="57150" algn="ctr">
            <a:solidFill>
              <a:srgbClr val="E6B9B8"/>
            </a:solidFill>
            <a:round/>
            <a:headEnd/>
            <a:tailEnd/>
          </a:ln>
        </p:spPr>
        <p:txBody>
          <a:bodyPr rot="10800000"/>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endParaRPr lang="zh-CN" altLang="en-US">
              <a:solidFill>
                <a:srgbClr val="30312F"/>
              </a:solidFill>
              <a:latin typeface="Calibri" panose="020F0502020204030204" pitchFamily="34" charset="0"/>
              <a:ea typeface="方正姚体" panose="02010601030101010101" pitchFamily="2" charset="-122"/>
            </a:endParaRPr>
          </a:p>
        </p:txBody>
      </p:sp>
      <p:sp>
        <p:nvSpPr>
          <p:cNvPr id="24598" name="矩形 21"/>
          <p:cNvSpPr>
            <a:spLocks noChangeArrowheads="1"/>
          </p:cNvSpPr>
          <p:nvPr/>
        </p:nvSpPr>
        <p:spPr bwMode="auto">
          <a:xfrm flipH="1">
            <a:off x="3446463" y="2252663"/>
            <a:ext cx="76517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11</a:t>
            </a:r>
          </a:p>
        </p:txBody>
      </p:sp>
      <p:cxnSp>
        <p:nvCxnSpPr>
          <p:cNvPr id="24599" name="直接连接符 135"/>
          <p:cNvCxnSpPr>
            <a:cxnSpLocks noChangeShapeType="1"/>
          </p:cNvCxnSpPr>
          <p:nvPr/>
        </p:nvCxnSpPr>
        <p:spPr bwMode="auto">
          <a:xfrm rot="16200000" flipH="1">
            <a:off x="3600450" y="2760663"/>
            <a:ext cx="349250" cy="184150"/>
          </a:xfrm>
          <a:prstGeom prst="line">
            <a:avLst/>
          </a:prstGeom>
          <a:noFill/>
          <a:ln w="28575" algn="ctr">
            <a:solidFill>
              <a:srgbClr val="953735"/>
            </a:solidFill>
            <a:round/>
            <a:headEnd/>
            <a:tailEnd/>
          </a:ln>
          <a:extLst>
            <a:ext uri="{909E8E84-426E-40DD-AFC4-6F175D3DCCD1}">
              <a14:hiddenFill xmlns:a14="http://schemas.microsoft.com/office/drawing/2010/main">
                <a:noFill/>
              </a14:hiddenFill>
            </a:ext>
          </a:extLst>
        </p:spPr>
      </p:cxnSp>
      <p:sp>
        <p:nvSpPr>
          <p:cNvPr id="24600" name="矩形 73"/>
          <p:cNvSpPr>
            <a:spLocks noChangeArrowheads="1"/>
          </p:cNvSpPr>
          <p:nvPr/>
        </p:nvSpPr>
        <p:spPr bwMode="auto">
          <a:xfrm flipH="1">
            <a:off x="685800" y="2924175"/>
            <a:ext cx="2128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师生互动的</a:t>
            </a:r>
          </a:p>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时长与频率</a:t>
            </a:r>
          </a:p>
        </p:txBody>
      </p:sp>
      <p:sp>
        <p:nvSpPr>
          <p:cNvPr id="133" name="椭圆 132"/>
          <p:cNvSpPr>
            <a:spLocks noChangeArrowheads="1"/>
          </p:cNvSpPr>
          <p:nvPr/>
        </p:nvSpPr>
        <p:spPr bwMode="auto">
          <a:xfrm rot="10800000" flipH="1">
            <a:off x="2859088" y="3084513"/>
            <a:ext cx="374650" cy="376237"/>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cxnSp>
        <p:nvCxnSpPr>
          <p:cNvPr id="24603" name="直接连接符 130"/>
          <p:cNvCxnSpPr>
            <a:cxnSpLocks noChangeShapeType="1"/>
          </p:cNvCxnSpPr>
          <p:nvPr/>
        </p:nvCxnSpPr>
        <p:spPr bwMode="auto">
          <a:xfrm rot="10800000" flipH="1" flipV="1">
            <a:off x="3062288" y="3321050"/>
            <a:ext cx="430212" cy="323850"/>
          </a:xfrm>
          <a:prstGeom prst="line">
            <a:avLst/>
          </a:prstGeom>
          <a:noFill/>
          <a:ln w="28575" algn="ctr">
            <a:solidFill>
              <a:srgbClr val="953735"/>
            </a:solidFill>
            <a:round/>
            <a:headEnd/>
            <a:tailEnd/>
          </a:ln>
          <a:extLst>
            <a:ext uri="{909E8E84-426E-40DD-AFC4-6F175D3DCCD1}">
              <a14:hiddenFill xmlns:a14="http://schemas.microsoft.com/office/drawing/2010/main">
                <a:noFill/>
              </a14:hiddenFill>
            </a:ext>
          </a:extLst>
        </p:spPr>
      </p:cxnSp>
      <p:sp>
        <p:nvSpPr>
          <p:cNvPr id="24604" name="矩形 73"/>
          <p:cNvSpPr>
            <a:spLocks noChangeArrowheads="1"/>
          </p:cNvSpPr>
          <p:nvPr/>
        </p:nvSpPr>
        <p:spPr bwMode="auto">
          <a:xfrm flipH="1">
            <a:off x="-377825" y="3933825"/>
            <a:ext cx="2933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buFontTx/>
              <a:buNone/>
            </a:pPr>
            <a:r>
              <a:rPr lang="zh-CN" altLang="en-US" sz="2000" dirty="0">
                <a:solidFill>
                  <a:srgbClr val="30312F"/>
                </a:solidFill>
                <a:latin typeface="Calibri" panose="020F0502020204030204" pitchFamily="34" charset="0"/>
                <a:ea typeface="微软雅黑" panose="020B0503020204020204" pitchFamily="34" charset="-122"/>
              </a:rPr>
              <a:t>回答问题的</a:t>
            </a:r>
          </a:p>
          <a:p>
            <a:pPr algn="r" eaLnBrk="1" hangingPunct="1">
              <a:buFontTx/>
              <a:buNone/>
            </a:pPr>
            <a:r>
              <a:rPr lang="zh-CN" altLang="en-US" sz="2000" dirty="0">
                <a:solidFill>
                  <a:srgbClr val="30312F"/>
                </a:solidFill>
                <a:latin typeface="Calibri" panose="020F0502020204030204" pitchFamily="34" charset="0"/>
                <a:ea typeface="微软雅黑" panose="020B0503020204020204" pitchFamily="34" charset="-122"/>
              </a:rPr>
              <a:t>时长、正确率</a:t>
            </a:r>
          </a:p>
        </p:txBody>
      </p:sp>
      <p:sp>
        <p:nvSpPr>
          <p:cNvPr id="128" name="椭圆 127"/>
          <p:cNvSpPr>
            <a:spLocks noChangeArrowheads="1"/>
          </p:cNvSpPr>
          <p:nvPr/>
        </p:nvSpPr>
        <p:spPr bwMode="auto">
          <a:xfrm rot="10800000" flipH="1">
            <a:off x="2609850" y="4137025"/>
            <a:ext cx="374650" cy="376238"/>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cxnSp>
        <p:nvCxnSpPr>
          <p:cNvPr id="24607" name="直接连接符 125"/>
          <p:cNvCxnSpPr>
            <a:cxnSpLocks noChangeShapeType="1"/>
          </p:cNvCxnSpPr>
          <p:nvPr/>
        </p:nvCxnSpPr>
        <p:spPr bwMode="auto">
          <a:xfrm rot="10800000" flipH="1">
            <a:off x="2905125" y="4335463"/>
            <a:ext cx="371475" cy="0"/>
          </a:xfrm>
          <a:prstGeom prst="line">
            <a:avLst/>
          </a:prstGeom>
          <a:noFill/>
          <a:ln w="28575" algn="ctr">
            <a:solidFill>
              <a:srgbClr val="953735"/>
            </a:solidFill>
            <a:round/>
            <a:headEnd/>
            <a:tailEnd/>
          </a:ln>
          <a:extLst>
            <a:ext uri="{909E8E84-426E-40DD-AFC4-6F175D3DCCD1}">
              <a14:hiddenFill xmlns:a14="http://schemas.microsoft.com/office/drawing/2010/main">
                <a:noFill/>
              </a14:hiddenFill>
            </a:ext>
          </a:extLst>
        </p:spPr>
      </p:cxnSp>
      <p:sp>
        <p:nvSpPr>
          <p:cNvPr id="24608" name="矩形 73"/>
          <p:cNvSpPr>
            <a:spLocks noChangeArrowheads="1"/>
          </p:cNvSpPr>
          <p:nvPr/>
        </p:nvSpPr>
        <p:spPr bwMode="auto">
          <a:xfrm flipH="1">
            <a:off x="468313" y="5895975"/>
            <a:ext cx="2881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课堂</a:t>
            </a:r>
          </a:p>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举手次数</a:t>
            </a:r>
          </a:p>
        </p:txBody>
      </p:sp>
      <p:sp>
        <p:nvSpPr>
          <p:cNvPr id="123" name="椭圆 122"/>
          <p:cNvSpPr>
            <a:spLocks noChangeArrowheads="1"/>
          </p:cNvSpPr>
          <p:nvPr/>
        </p:nvSpPr>
        <p:spPr bwMode="auto">
          <a:xfrm rot="10800000" flipH="1">
            <a:off x="3419475" y="5876925"/>
            <a:ext cx="376238" cy="376238"/>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11" name="矩形 73"/>
          <p:cNvSpPr>
            <a:spLocks noChangeArrowheads="1"/>
          </p:cNvSpPr>
          <p:nvPr/>
        </p:nvSpPr>
        <p:spPr bwMode="auto">
          <a:xfrm flipH="1">
            <a:off x="539750" y="4959350"/>
            <a:ext cx="2127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回答</a:t>
            </a:r>
          </a:p>
          <a:p>
            <a:pPr algn="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问题的次数</a:t>
            </a:r>
          </a:p>
        </p:txBody>
      </p:sp>
      <p:sp>
        <p:nvSpPr>
          <p:cNvPr id="118" name="椭圆 117"/>
          <p:cNvSpPr>
            <a:spLocks noChangeArrowheads="1"/>
          </p:cNvSpPr>
          <p:nvPr/>
        </p:nvSpPr>
        <p:spPr bwMode="auto">
          <a:xfrm rot="10800000" flipH="1">
            <a:off x="2735263" y="5105400"/>
            <a:ext cx="374650" cy="376238"/>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cxnSp>
        <p:nvCxnSpPr>
          <p:cNvPr id="24614" name="直接连接符 115"/>
          <p:cNvCxnSpPr>
            <a:cxnSpLocks noChangeShapeType="1"/>
          </p:cNvCxnSpPr>
          <p:nvPr/>
        </p:nvCxnSpPr>
        <p:spPr bwMode="auto">
          <a:xfrm rot="10800000" flipH="1">
            <a:off x="3033713" y="5013325"/>
            <a:ext cx="385762" cy="179388"/>
          </a:xfrm>
          <a:prstGeom prst="line">
            <a:avLst/>
          </a:prstGeom>
          <a:noFill/>
          <a:ln w="28575" algn="ctr">
            <a:solidFill>
              <a:srgbClr val="953735"/>
            </a:solidFill>
            <a:round/>
            <a:headEnd/>
            <a:tailEnd/>
          </a:ln>
          <a:extLst>
            <a:ext uri="{909E8E84-426E-40DD-AFC4-6F175D3DCCD1}">
              <a14:hiddenFill xmlns:a14="http://schemas.microsoft.com/office/drawing/2010/main">
                <a:noFill/>
              </a14:hiddenFill>
            </a:ext>
          </a:extLst>
        </p:spPr>
      </p:cxnSp>
      <p:sp>
        <p:nvSpPr>
          <p:cNvPr id="24615" name="矩形 73"/>
          <p:cNvSpPr>
            <a:spLocks noChangeArrowheads="1"/>
          </p:cNvSpPr>
          <p:nvPr/>
        </p:nvSpPr>
        <p:spPr bwMode="auto">
          <a:xfrm>
            <a:off x="3224213" y="1714500"/>
            <a:ext cx="3071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000">
                <a:solidFill>
                  <a:srgbClr val="30312F"/>
                </a:solidFill>
                <a:latin typeface="Calibri" panose="020F0502020204030204" pitchFamily="34" charset="0"/>
                <a:ea typeface="微软雅黑" panose="020B0503020204020204" pitchFamily="34" charset="-122"/>
              </a:rPr>
              <a:t>平均每道题花费的时间</a:t>
            </a:r>
            <a:endParaRPr lang="en-US" altLang="zh-CN" sz="2000">
              <a:solidFill>
                <a:srgbClr val="30312F"/>
              </a:solidFill>
              <a:latin typeface="Calibri" panose="020F0502020204030204" pitchFamily="34" charset="0"/>
              <a:ea typeface="微软雅黑" panose="020B0503020204020204" pitchFamily="34" charset="-122"/>
            </a:endParaRPr>
          </a:p>
        </p:txBody>
      </p:sp>
      <p:sp>
        <p:nvSpPr>
          <p:cNvPr id="144" name="椭圆 143"/>
          <p:cNvSpPr>
            <a:spLocks noChangeArrowheads="1"/>
          </p:cNvSpPr>
          <p:nvPr/>
        </p:nvSpPr>
        <p:spPr bwMode="auto">
          <a:xfrm rot="10800000">
            <a:off x="4564063" y="2068513"/>
            <a:ext cx="374650" cy="376237"/>
          </a:xfrm>
          <a:prstGeom prst="ellipse">
            <a:avLst/>
          </a:prstGeom>
          <a:solidFill>
            <a:srgbClr val="953735"/>
          </a:solidFill>
          <a:ln w="57150" algn="ctr">
            <a:solidFill>
              <a:srgbClr val="E6B9B8"/>
            </a:solidFill>
            <a:round/>
            <a:headEnd/>
            <a:tailEnd/>
          </a:ln>
        </p:spPr>
        <p:txBody>
          <a:bodyPr rot="10800000"/>
          <a:lstStyle/>
          <a:p>
            <a:pPr algn="ctr" eaLnBrk="1" fontAlgn="auto" hangingPunct="1">
              <a:spcBef>
                <a:spcPts val="0"/>
              </a:spcBef>
              <a:spcAft>
                <a:spcPts val="0"/>
              </a:spcAft>
              <a:buFontTx/>
              <a:buNone/>
              <a:defRPr/>
            </a:pPr>
            <a:endParaRPr lang="zh-CN" altLang="en-US">
              <a:solidFill>
                <a:srgbClr val="30312F"/>
              </a:solidFill>
              <a:latin typeface="+mn-lt"/>
              <a:ea typeface="方正姚体" pitchFamily="2" charset="-122"/>
            </a:endParaRPr>
          </a:p>
        </p:txBody>
      </p:sp>
      <p:sp>
        <p:nvSpPr>
          <p:cNvPr id="24617" name="矩形 21"/>
          <p:cNvSpPr>
            <a:spLocks noChangeArrowheads="1"/>
          </p:cNvSpPr>
          <p:nvPr/>
        </p:nvSpPr>
        <p:spPr bwMode="auto">
          <a:xfrm>
            <a:off x="4505325" y="1924050"/>
            <a:ext cx="5921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FontTx/>
              <a:buNone/>
            </a:pPr>
            <a:r>
              <a:rPr lang="en-US" altLang="zh-CN" sz="2200" b="1">
                <a:solidFill>
                  <a:srgbClr val="30312F"/>
                </a:solidFill>
                <a:latin typeface="Calibri" panose="020F0502020204030204" pitchFamily="34" charset="0"/>
                <a:ea typeface="微软雅黑" panose="020B0503020204020204" pitchFamily="34" charset="-122"/>
              </a:rPr>
              <a:t>12</a:t>
            </a:r>
          </a:p>
        </p:txBody>
      </p:sp>
      <p:cxnSp>
        <p:nvCxnSpPr>
          <p:cNvPr id="142" name="直接连接符 141"/>
          <p:cNvCxnSpPr/>
          <p:nvPr/>
        </p:nvCxnSpPr>
        <p:spPr>
          <a:xfrm rot="5400000" flipH="1" flipV="1">
            <a:off x="4575175" y="2573338"/>
            <a:ext cx="34290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619" name="Rectangle 81"/>
          <p:cNvSpPr>
            <a:spLocks noChangeArrowheads="1"/>
          </p:cNvSpPr>
          <p:nvPr/>
        </p:nvSpPr>
        <p:spPr bwMode="auto">
          <a:xfrm>
            <a:off x="3481388" y="58705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b="1">
                <a:solidFill>
                  <a:srgbClr val="30312F"/>
                </a:solidFill>
              </a:rPr>
              <a:t>7</a:t>
            </a:r>
            <a:endParaRPr lang="zh-CN" altLang="en-US" b="1">
              <a:solidFill>
                <a:srgbClr val="30312F"/>
              </a:solidFill>
            </a:endParaRPr>
          </a:p>
        </p:txBody>
      </p:sp>
      <p:cxnSp>
        <p:nvCxnSpPr>
          <p:cNvPr id="24620" name="直接连接符 120"/>
          <p:cNvCxnSpPr>
            <a:cxnSpLocks noChangeShapeType="1"/>
          </p:cNvCxnSpPr>
          <p:nvPr/>
        </p:nvCxnSpPr>
        <p:spPr bwMode="auto">
          <a:xfrm rot="5400000" flipH="1" flipV="1">
            <a:off x="3719513" y="5602287"/>
            <a:ext cx="336550" cy="358775"/>
          </a:xfrm>
          <a:prstGeom prst="line">
            <a:avLst/>
          </a:prstGeom>
          <a:noFill/>
          <a:ln w="28575" algn="ctr">
            <a:solidFill>
              <a:srgbClr val="953735"/>
            </a:solidFill>
            <a:round/>
            <a:headEnd/>
            <a:tailEnd/>
          </a:ln>
          <a:extLst>
            <a:ext uri="{909E8E84-426E-40DD-AFC4-6F175D3DCCD1}">
              <a14:hiddenFill xmlns:a14="http://schemas.microsoft.com/office/drawing/2010/main">
                <a:noFill/>
              </a14:hiddenFill>
            </a:ext>
          </a:extLst>
        </p:spPr>
      </p:cxnSp>
      <p:sp>
        <p:nvSpPr>
          <p:cNvPr id="24621" name="Rectangle 82"/>
          <p:cNvSpPr>
            <a:spLocks noChangeArrowheads="1"/>
          </p:cNvSpPr>
          <p:nvPr/>
        </p:nvSpPr>
        <p:spPr bwMode="auto">
          <a:xfrm>
            <a:off x="2771775" y="51498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b="1">
                <a:solidFill>
                  <a:srgbClr val="30312F"/>
                </a:solidFill>
              </a:rPr>
              <a:t>8</a:t>
            </a:r>
            <a:endParaRPr lang="zh-CN" altLang="en-US" b="1">
              <a:solidFill>
                <a:srgbClr val="30312F"/>
              </a:solidFill>
            </a:endParaRPr>
          </a:p>
        </p:txBody>
      </p:sp>
      <p:sp>
        <p:nvSpPr>
          <p:cNvPr id="24622" name="Rectangle 83"/>
          <p:cNvSpPr>
            <a:spLocks noChangeArrowheads="1"/>
          </p:cNvSpPr>
          <p:nvPr/>
        </p:nvSpPr>
        <p:spPr bwMode="auto">
          <a:xfrm>
            <a:off x="2627313" y="41497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b="1">
                <a:solidFill>
                  <a:srgbClr val="30312F"/>
                </a:solidFill>
              </a:rPr>
              <a:t>9</a:t>
            </a:r>
            <a:endParaRPr lang="zh-CN" altLang="en-US" b="1">
              <a:solidFill>
                <a:srgbClr val="30312F"/>
              </a:solidFill>
            </a:endParaRPr>
          </a:p>
        </p:txBody>
      </p:sp>
      <p:sp>
        <p:nvSpPr>
          <p:cNvPr id="24623" name="Rectangle 84"/>
          <p:cNvSpPr>
            <a:spLocks noChangeArrowheads="1"/>
          </p:cNvSpPr>
          <p:nvPr/>
        </p:nvSpPr>
        <p:spPr bwMode="auto">
          <a:xfrm>
            <a:off x="2843213" y="306863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en-US" altLang="zh-CN" b="1">
                <a:solidFill>
                  <a:srgbClr val="30312F"/>
                </a:solidFill>
              </a:rPr>
              <a:t>10</a:t>
            </a:r>
            <a:endParaRPr lang="zh-CN" altLang="en-US" b="1">
              <a:solidFill>
                <a:srgbClr val="30312F"/>
              </a:solidFill>
            </a:endParaRPr>
          </a:p>
        </p:txBody>
      </p:sp>
      <p:pic>
        <p:nvPicPr>
          <p:cNvPr id="24624" name="Picture 85" descr="MC90043421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375" y="3806825"/>
            <a:ext cx="237648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5" name="Text Box 86"/>
          <p:cNvSpPr txBox="1">
            <a:spLocks noChangeArrowheads="1"/>
          </p:cNvSpPr>
          <p:nvPr/>
        </p:nvSpPr>
        <p:spPr bwMode="auto">
          <a:xfrm>
            <a:off x="3995738" y="3141663"/>
            <a:ext cx="1565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a:r>
              <a:rPr lang="zh-CN" altLang="en-US" b="1">
                <a:solidFill>
                  <a:srgbClr val="30312F"/>
                </a:solidFill>
                <a:latin typeface="宋体" panose="02010600030101010101" pitchFamily="2" charset="-122"/>
              </a:rPr>
              <a:t>学校教育中的</a:t>
            </a:r>
          </a:p>
          <a:p>
            <a:pPr algn="ctr"/>
            <a:r>
              <a:rPr lang="zh-CN" altLang="en-US" b="1">
                <a:solidFill>
                  <a:srgbClr val="30312F"/>
                </a:solidFill>
                <a:latin typeface="宋体" panose="02010600030101010101" pitchFamily="2" charset="-122"/>
              </a:rPr>
              <a:t>“大数据”</a:t>
            </a:r>
          </a:p>
        </p:txBody>
      </p:sp>
      <p:sp>
        <p:nvSpPr>
          <p:cNvPr id="24627" name="Rectangle 88"/>
          <p:cNvSpPr>
            <a:spLocks noChangeArrowheads="1"/>
          </p:cNvSpPr>
          <p:nvPr/>
        </p:nvSpPr>
        <p:spPr bwMode="auto">
          <a:xfrm>
            <a:off x="406400" y="1169988"/>
            <a:ext cx="8497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30312F"/>
                </a:solidFill>
                <a:latin typeface="等线" panose="02010600030101010101" pitchFamily="2" charset="-122"/>
                <a:ea typeface="等线" panose="02010600030101010101" pitchFamily="2" charset="-122"/>
              </a:rPr>
              <a:t>现在，大数据分析已经被应用到美国的公共教育中，成为教学改革的重要力量。</a:t>
            </a:r>
          </a:p>
        </p:txBody>
      </p:sp>
      <p:sp>
        <p:nvSpPr>
          <p:cNvPr id="3" name="标题 2"/>
          <p:cNvSpPr>
            <a:spLocks noGrp="1"/>
          </p:cNvSpPr>
          <p:nvPr>
            <p:ph type="title"/>
          </p:nvPr>
        </p:nvSpPr>
        <p:spPr/>
        <p:txBody>
          <a:bodyPr>
            <a:normAutofit/>
          </a:bodyPr>
          <a:lstStyle/>
          <a:p>
            <a:r>
              <a:rPr lang="zh-CN" altLang="en-US" dirty="0"/>
              <a:t>教育领域</a:t>
            </a:r>
          </a:p>
        </p:txBody>
      </p:sp>
    </p:spTree>
    <p:extLst>
      <p:ext uri="{BB962C8B-B14F-4D97-AF65-F5344CB8AC3E}">
        <p14:creationId xmlns:p14="http://schemas.microsoft.com/office/powerpoint/2010/main" val="1979520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a:t>目录</a:t>
            </a:r>
          </a:p>
        </p:txBody>
      </p:sp>
      <p:sp>
        <p:nvSpPr>
          <p:cNvPr id="2" name="内容占位符 1"/>
          <p:cNvSpPr>
            <a:spLocks noGrp="1"/>
          </p:cNvSpPr>
          <p:nvPr>
            <p:ph idx="1"/>
          </p:nvPr>
        </p:nvSpPr>
        <p:spPr/>
        <p:txBody>
          <a:bodyPr/>
          <a:lstStyle/>
          <a:p>
            <a:endParaRPr lang="en-US" altLang="zh-CN" b="1" dirty="0">
              <a:latin typeface="幼圆" panose="02010509060101010101" pitchFamily="49" charset="-122"/>
            </a:endParaRPr>
          </a:p>
          <a:p>
            <a:r>
              <a:rPr lang="zh-CN" altLang="en-US" dirty="0">
                <a:latin typeface="幼圆" panose="02010509060101010101" pitchFamily="49" charset="-122"/>
              </a:rPr>
              <a:t>大数据的来源</a:t>
            </a:r>
          </a:p>
          <a:p>
            <a:r>
              <a:rPr lang="zh-CN" altLang="en-US" dirty="0">
                <a:latin typeface="幼圆" panose="02010509060101010101" pitchFamily="49" charset="-122"/>
              </a:rPr>
              <a:t>什么是大数据</a:t>
            </a:r>
          </a:p>
          <a:p>
            <a:r>
              <a:rPr lang="zh-CN" altLang="en-US" dirty="0">
                <a:latin typeface="幼圆" panose="02010509060101010101" pitchFamily="49" charset="-122"/>
              </a:rPr>
              <a:t>成功案例</a:t>
            </a:r>
            <a:endParaRPr lang="en-US" altLang="zh-CN" dirty="0">
              <a:latin typeface="幼圆" panose="02010509060101010101" pitchFamily="49" charset="-122"/>
            </a:endParaRPr>
          </a:p>
          <a:p>
            <a:r>
              <a:rPr lang="zh-CN" altLang="en-US" dirty="0">
                <a:solidFill>
                  <a:schemeClr val="bg1">
                    <a:lumMod val="75000"/>
                  </a:schemeClr>
                </a:solidFill>
              </a:rPr>
              <a:t>大数据的相关技术</a:t>
            </a:r>
            <a:endParaRPr lang="zh-CN" altLang="en-US" b="1" dirty="0">
              <a:solidFill>
                <a:schemeClr val="bg1">
                  <a:lumMod val="75000"/>
                </a:schemeClr>
              </a:solidFill>
            </a:endParaRPr>
          </a:p>
        </p:txBody>
      </p:sp>
    </p:spTree>
    <p:extLst>
      <p:ext uri="{BB962C8B-B14F-4D97-AF65-F5344CB8AC3E}">
        <p14:creationId xmlns:p14="http://schemas.microsoft.com/office/powerpoint/2010/main" val="4212627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971129-348D-4ADB-A1B8-44A372891BA7}"/>
              </a:ext>
            </a:extLst>
          </p:cNvPr>
          <p:cNvSpPr/>
          <p:nvPr/>
        </p:nvSpPr>
        <p:spPr>
          <a:xfrm>
            <a:off x="149408" y="1054138"/>
            <a:ext cx="8862646" cy="132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770" name="图示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4" y="1040243"/>
            <a:ext cx="8723312" cy="129857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nvGrpSpPr>
          <p:cNvPr id="32772" name="组合 8"/>
          <p:cNvGrpSpPr>
            <a:grpSpLocks/>
          </p:cNvGrpSpPr>
          <p:nvPr/>
        </p:nvGrpSpPr>
        <p:grpSpPr bwMode="auto">
          <a:xfrm>
            <a:off x="0" y="1854958"/>
            <a:ext cx="1925637" cy="1687512"/>
            <a:chOff x="0" y="0"/>
            <a:chExt cx="1827154" cy="1686215"/>
          </a:xfrm>
        </p:grpSpPr>
        <p:grpSp>
          <p:nvGrpSpPr>
            <p:cNvPr id="3" name="TextBox 2"/>
            <p:cNvGrpSpPr>
              <a:grpSpLocks/>
            </p:cNvGrpSpPr>
            <p:nvPr/>
          </p:nvGrpSpPr>
          <p:grpSpPr bwMode="auto">
            <a:xfrm>
              <a:off x="-83450" y="810715"/>
              <a:ext cx="2036050" cy="1023341"/>
              <a:chOff x="0" y="0"/>
              <a:chExt cx="2145792" cy="1024128"/>
            </a:xfrm>
          </p:grpSpPr>
          <p:pic>
            <p:nvPicPr>
              <p:cNvPr id="32773" name="TextBox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45792" cy="102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文本框 32774"/>
              <p:cNvSpPr txBox="1">
                <a:spLocks noChangeArrowheads="1"/>
              </p:cNvSpPr>
              <p:nvPr/>
            </p:nvSpPr>
            <p:spPr bwMode="auto">
              <a:xfrm>
                <a:off x="87948" y="44537"/>
                <a:ext cx="1925637" cy="83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ETL</a:t>
                </a: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数据众包</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CrowdSouring</a:t>
                </a:r>
                <a:r>
                  <a:rPr lang="zh-CN" altLang="en-US" sz="1600" dirty="0">
                    <a:latin typeface="微软雅黑" panose="020B0503020204020204" pitchFamily="34" charset="-122"/>
                    <a:ea typeface="微软雅黑" panose="020B0503020204020204" pitchFamily="34" charset="-122"/>
                  </a:rPr>
                  <a:t>）</a:t>
                </a:r>
              </a:p>
            </p:txBody>
          </p:sp>
        </p:grpSp>
        <p:grpSp>
          <p:nvGrpSpPr>
            <p:cNvPr id="32775" name="上箭头 6"/>
            <p:cNvGrpSpPr>
              <a:grpSpLocks/>
            </p:cNvGrpSpPr>
            <p:nvPr/>
          </p:nvGrpSpPr>
          <p:grpSpPr bwMode="auto">
            <a:xfrm>
              <a:off x="651147" y="-29886"/>
              <a:ext cx="271859" cy="901515"/>
              <a:chOff x="0" y="0"/>
              <a:chExt cx="286512" cy="902208"/>
            </a:xfrm>
          </p:grpSpPr>
          <p:pic>
            <p:nvPicPr>
              <p:cNvPr id="32776" name="上箭头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6512" cy="90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文本框 32777"/>
              <p:cNvSpPr txBox="1">
                <a:spLocks noChangeArrowheads="1"/>
              </p:cNvSpPr>
              <p:nvPr/>
            </p:nvSpPr>
            <p:spPr bwMode="auto">
              <a:xfrm>
                <a:off x="141609" y="228834"/>
                <a:ext cx="45719" cy="593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600">
                  <a:solidFill>
                    <a:srgbClr val="FFFFFF"/>
                  </a:solidFill>
                  <a:latin typeface="Gulim" panose="020B0600000101010101" pitchFamily="34" charset="-127"/>
                  <a:ea typeface="Gulim" panose="020B0600000101010101" pitchFamily="34" charset="-127"/>
                </a:endParaRPr>
              </a:p>
            </p:txBody>
          </p:sp>
        </p:grpSp>
      </p:grpSp>
      <p:sp>
        <p:nvSpPr>
          <p:cNvPr id="4" name="标题 3"/>
          <p:cNvSpPr>
            <a:spLocks noGrp="1"/>
          </p:cNvSpPr>
          <p:nvPr>
            <p:ph type="title"/>
          </p:nvPr>
        </p:nvSpPr>
        <p:spPr/>
        <p:txBody>
          <a:bodyPr>
            <a:normAutofit/>
          </a:bodyPr>
          <a:lstStyle/>
          <a:p>
            <a:r>
              <a:rPr lang="zh-CN" altLang="en-US" dirty="0"/>
              <a:t>大数据的相关技术</a:t>
            </a:r>
          </a:p>
        </p:txBody>
      </p:sp>
    </p:spTree>
    <p:extLst>
      <p:ext uri="{BB962C8B-B14F-4D97-AF65-F5344CB8AC3E}">
        <p14:creationId xmlns:p14="http://schemas.microsoft.com/office/powerpoint/2010/main" val="406006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arn(inVertical)">
                                      <p:cBhvr>
                                        <p:cTn id="7" dur="500"/>
                                        <p:tgtEl>
                                          <p:spTgt spid="32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additive="base">
                                        <p:cTn id="12" dur="500" fill="hold"/>
                                        <p:tgtEl>
                                          <p:spTgt spid="32772"/>
                                        </p:tgtEl>
                                        <p:attrNameLst>
                                          <p:attrName>ppt_x</p:attrName>
                                        </p:attrNameLst>
                                      </p:cBhvr>
                                      <p:tavLst>
                                        <p:tav tm="0">
                                          <p:val>
                                            <p:strVal val="#ppt_x"/>
                                          </p:val>
                                        </p:tav>
                                        <p:tav tm="100000">
                                          <p:val>
                                            <p:strVal val="#ppt_x"/>
                                          </p:val>
                                        </p:tav>
                                      </p:tavLst>
                                    </p:anim>
                                    <p:anim calcmode="lin" valueType="num">
                                      <p:cBhvr additive="base">
                                        <p:cTn id="13"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2" descr="http://www.poluoluo.com/jzxy/UploadFiles_333/201211/20121113070613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2637936"/>
            <a:ext cx="47625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矩形 32"/>
          <p:cNvSpPr>
            <a:spLocks noChangeArrowheads="1"/>
          </p:cNvSpPr>
          <p:nvPr/>
        </p:nvSpPr>
        <p:spPr bwMode="auto">
          <a:xfrm>
            <a:off x="1619887" y="1590905"/>
            <a:ext cx="67648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ts val="900"/>
              </a:spcBef>
            </a:pPr>
            <a:r>
              <a:rPr lang="zh-CN" altLang="en-US" sz="2000" dirty="0">
                <a:solidFill>
                  <a:srgbClr val="30312F"/>
                </a:solidFill>
                <a:latin typeface="微软雅黑" panose="020B0503020204020204" pitchFamily="34" charset="-122"/>
                <a:ea typeface="微软雅黑" panose="020B0503020204020204" pitchFamily="34" charset="-122"/>
              </a:rPr>
              <a:t>数据众包是一种新的数据采集方式，由企业方通过平台把数据采集任务外包给非特定的大众网络。</a:t>
            </a:r>
          </a:p>
        </p:txBody>
      </p:sp>
      <p:pic>
        <p:nvPicPr>
          <p:cNvPr id="34824" name="Picture 22" descr="148_4000x5000_zcool"/>
          <p:cNvPicPr>
            <a:picLocks noChangeAspect="1" noChangeArrowheads="1"/>
          </p:cNvPicPr>
          <p:nvPr/>
        </p:nvPicPr>
        <p:blipFill>
          <a:blip r:embed="rId4">
            <a:extLst>
              <a:ext uri="{28A0092B-C50C-407E-A947-70E740481C1C}">
                <a14:useLocalDpi xmlns:a14="http://schemas.microsoft.com/office/drawing/2010/main" val="0"/>
              </a:ext>
            </a:extLst>
          </a:blip>
          <a:srcRect t="9018"/>
          <a:stretch>
            <a:fillRect/>
          </a:stretch>
        </p:blipFill>
        <p:spPr bwMode="auto">
          <a:xfrm>
            <a:off x="759278" y="1590905"/>
            <a:ext cx="7921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zh-CN" altLang="en-US" dirty="0"/>
              <a:t>数据众包</a:t>
            </a:r>
          </a:p>
        </p:txBody>
      </p:sp>
    </p:spTree>
    <p:extLst>
      <p:ext uri="{BB962C8B-B14F-4D97-AF65-F5344CB8AC3E}">
        <p14:creationId xmlns:p14="http://schemas.microsoft.com/office/powerpoint/2010/main" val="1239779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fade">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E7A3282-75BE-4D59-A448-F15ECB71930B}"/>
              </a:ext>
            </a:extLst>
          </p:cNvPr>
          <p:cNvSpPr/>
          <p:nvPr/>
        </p:nvSpPr>
        <p:spPr>
          <a:xfrm>
            <a:off x="149408" y="1054138"/>
            <a:ext cx="8862646" cy="132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865" name="图示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901700"/>
            <a:ext cx="8723312"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7" name="组合 8"/>
          <p:cNvGrpSpPr>
            <a:grpSpLocks/>
          </p:cNvGrpSpPr>
          <p:nvPr/>
        </p:nvGrpSpPr>
        <p:grpSpPr bwMode="auto">
          <a:xfrm>
            <a:off x="26988" y="1700213"/>
            <a:ext cx="1925637" cy="1687512"/>
            <a:chOff x="0" y="0"/>
            <a:chExt cx="1827154" cy="1686215"/>
          </a:xfrm>
        </p:grpSpPr>
        <p:grpSp>
          <p:nvGrpSpPr>
            <p:cNvPr id="36868" name="TextBox 2"/>
            <p:cNvGrpSpPr>
              <a:grpSpLocks/>
            </p:cNvGrpSpPr>
            <p:nvPr/>
          </p:nvGrpSpPr>
          <p:grpSpPr bwMode="auto">
            <a:xfrm>
              <a:off x="-83450" y="810715"/>
              <a:ext cx="2036050" cy="1023341"/>
              <a:chOff x="0" y="0"/>
              <a:chExt cx="2145792" cy="1024128"/>
            </a:xfrm>
          </p:grpSpPr>
          <p:pic>
            <p:nvPicPr>
              <p:cNvPr id="36869" name="TextBox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45792" cy="102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文本框 36870"/>
              <p:cNvSpPr txBox="1">
                <a:spLocks noChangeArrowheads="1"/>
              </p:cNvSpPr>
              <p:nvPr/>
            </p:nvSpPr>
            <p:spPr bwMode="auto">
              <a:xfrm>
                <a:off x="87948" y="44537"/>
                <a:ext cx="1925637" cy="83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ETL</a:t>
                </a: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数据众包</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CrowdSouring</a:t>
                </a:r>
                <a:r>
                  <a:rPr lang="zh-CN" altLang="en-US" sz="1600" dirty="0">
                    <a:solidFill>
                      <a:srgbClr val="FFFFFF"/>
                    </a:solidFill>
                    <a:latin typeface="微软雅黑" panose="020B0503020204020204" pitchFamily="34" charset="-122"/>
                    <a:ea typeface="微软雅黑" panose="020B0503020204020204" pitchFamily="34" charset="-122"/>
                  </a:rPr>
                  <a:t>）</a:t>
                </a:r>
              </a:p>
            </p:txBody>
          </p:sp>
        </p:grpSp>
        <p:grpSp>
          <p:nvGrpSpPr>
            <p:cNvPr id="36871" name="上箭头 6"/>
            <p:cNvGrpSpPr>
              <a:grpSpLocks/>
            </p:cNvGrpSpPr>
            <p:nvPr/>
          </p:nvGrpSpPr>
          <p:grpSpPr bwMode="auto">
            <a:xfrm>
              <a:off x="651147" y="-29886"/>
              <a:ext cx="271859" cy="901515"/>
              <a:chOff x="0" y="0"/>
              <a:chExt cx="286512" cy="902208"/>
            </a:xfrm>
          </p:grpSpPr>
          <p:pic>
            <p:nvPicPr>
              <p:cNvPr id="36872" name="上箭头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6512" cy="90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文本框 36873"/>
              <p:cNvSpPr txBox="1">
                <a:spLocks noChangeArrowheads="1"/>
              </p:cNvSpPr>
              <p:nvPr/>
            </p:nvSpPr>
            <p:spPr bwMode="auto">
              <a:xfrm>
                <a:off x="97293" y="74927"/>
                <a:ext cx="90035" cy="74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600">
                  <a:solidFill>
                    <a:srgbClr val="FFFFFF"/>
                  </a:solidFill>
                  <a:latin typeface="Gulim" panose="020B0600000101010101" pitchFamily="34" charset="-127"/>
                  <a:ea typeface="Gulim" panose="020B0600000101010101" pitchFamily="34" charset="-127"/>
                </a:endParaRPr>
              </a:p>
            </p:txBody>
          </p:sp>
        </p:grpSp>
      </p:grpSp>
      <p:grpSp>
        <p:nvGrpSpPr>
          <p:cNvPr id="36875" name="组合 11"/>
          <p:cNvGrpSpPr>
            <a:grpSpLocks/>
          </p:cNvGrpSpPr>
          <p:nvPr/>
        </p:nvGrpSpPr>
        <p:grpSpPr bwMode="auto">
          <a:xfrm>
            <a:off x="2051050" y="1989138"/>
            <a:ext cx="2233613" cy="2813050"/>
            <a:chOff x="0" y="0"/>
            <a:chExt cx="1872207" cy="1912541"/>
          </a:xfrm>
        </p:grpSpPr>
        <p:grpSp>
          <p:nvGrpSpPr>
            <p:cNvPr id="2" name="TextBox 12"/>
            <p:cNvGrpSpPr>
              <a:grpSpLocks/>
            </p:cNvGrpSpPr>
            <p:nvPr/>
          </p:nvGrpSpPr>
          <p:grpSpPr bwMode="auto">
            <a:xfrm>
              <a:off x="-63658" y="309590"/>
              <a:ext cx="1982543" cy="1690980"/>
              <a:chOff x="0" y="0"/>
              <a:chExt cx="2365248" cy="2487168"/>
            </a:xfrm>
          </p:grpSpPr>
          <p:pic>
            <p:nvPicPr>
              <p:cNvPr id="36876" name="TextBox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365248" cy="24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7" name="文本框 36877"/>
              <p:cNvSpPr txBox="1">
                <a:spLocks noChangeArrowheads="1"/>
              </p:cNvSpPr>
              <p:nvPr/>
            </p:nvSpPr>
            <p:spPr bwMode="auto">
              <a:xfrm>
                <a:off x="75946" y="48955"/>
                <a:ext cx="2233613" cy="23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分布式文件系统</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关系数据库</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非关系数据库</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NoSQL</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数据仓库</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云计算和云存储</a:t>
                </a:r>
                <a:endParaRPr lang="en-US" altLang="zh-CN" sz="16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实时流处理</a:t>
                </a:r>
                <a:endParaRPr lang="en-US" altLang="zh-CN" sz="1600" dirty="0">
                  <a:latin typeface="微软雅黑" panose="020B0503020204020204" pitchFamily="34" charset="-122"/>
                  <a:ea typeface="微软雅黑" panose="020B0503020204020204" pitchFamily="34" charset="-122"/>
                </a:endParaRPr>
              </a:p>
            </p:txBody>
          </p:sp>
        </p:grpSp>
        <p:grpSp>
          <p:nvGrpSpPr>
            <p:cNvPr id="36878" name="上箭头 13"/>
            <p:cNvGrpSpPr>
              <a:grpSpLocks/>
            </p:cNvGrpSpPr>
            <p:nvPr/>
          </p:nvGrpSpPr>
          <p:grpSpPr bwMode="auto">
            <a:xfrm>
              <a:off x="559719" y="-21975"/>
              <a:ext cx="240153" cy="368866"/>
              <a:chOff x="0" y="0"/>
              <a:chExt cx="286512" cy="542544"/>
            </a:xfrm>
          </p:grpSpPr>
          <p:pic>
            <p:nvPicPr>
              <p:cNvPr id="36879" name="上箭头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86512"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文本框 36880"/>
              <p:cNvSpPr txBox="1">
                <a:spLocks noChangeArrowheads="1"/>
              </p:cNvSpPr>
              <p:nvPr/>
            </p:nvSpPr>
            <p:spPr bwMode="auto">
              <a:xfrm>
                <a:off x="97781" y="77350"/>
                <a:ext cx="90055" cy="38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sp>
        <p:nvSpPr>
          <p:cNvPr id="20" name="标题 3"/>
          <p:cNvSpPr>
            <a:spLocks noGrp="1"/>
          </p:cNvSpPr>
          <p:nvPr>
            <p:ph type="title"/>
          </p:nvPr>
        </p:nvSpPr>
        <p:spPr/>
        <p:txBody>
          <a:bodyPr>
            <a:normAutofit/>
          </a:bodyPr>
          <a:lstStyle/>
          <a:p>
            <a:r>
              <a:rPr lang="zh-CN" altLang="en-US" dirty="0"/>
              <a:t>大数据的相关技术</a:t>
            </a:r>
          </a:p>
        </p:txBody>
      </p:sp>
    </p:spTree>
    <p:extLst>
      <p:ext uri="{BB962C8B-B14F-4D97-AF65-F5344CB8AC3E}">
        <p14:creationId xmlns:p14="http://schemas.microsoft.com/office/powerpoint/2010/main" val="796853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5"/>
                                        </p:tgtEl>
                                        <p:attrNameLst>
                                          <p:attrName>style.visibility</p:attrName>
                                        </p:attrNameLst>
                                      </p:cBhvr>
                                      <p:to>
                                        <p:strVal val="visible"/>
                                      </p:to>
                                    </p:set>
                                    <p:anim calcmode="lin" valueType="num">
                                      <p:cBhvr additive="base">
                                        <p:cTn id="7" dur="500" fill="hold"/>
                                        <p:tgtEl>
                                          <p:spTgt spid="36875"/>
                                        </p:tgtEl>
                                        <p:attrNameLst>
                                          <p:attrName>ppt_x</p:attrName>
                                        </p:attrNameLst>
                                      </p:cBhvr>
                                      <p:tavLst>
                                        <p:tav tm="0">
                                          <p:val>
                                            <p:strVal val="#ppt_x"/>
                                          </p:val>
                                        </p:tav>
                                        <p:tav tm="100000">
                                          <p:val>
                                            <p:strVal val="#ppt_x"/>
                                          </p:val>
                                        </p:tav>
                                      </p:tavLst>
                                    </p:anim>
                                    <p:anim calcmode="lin" valueType="num">
                                      <p:cBhvr additive="base">
                                        <p:cTn id="8" dur="500" fill="hold"/>
                                        <p:tgtEl>
                                          <p:spTgt spid="368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2" descr="C:\Users\Denver\Pictures\D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490788"/>
            <a:ext cx="633730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2"/>
          <p:cNvSpPr>
            <a:spLocks noGrp="1"/>
          </p:cNvSpPr>
          <p:nvPr>
            <p:ph type="title"/>
          </p:nvPr>
        </p:nvSpPr>
        <p:spPr/>
        <p:txBody>
          <a:bodyPr>
            <a:normAutofit/>
          </a:bodyPr>
          <a:lstStyle/>
          <a:p>
            <a:r>
              <a:rPr lang="zh-CN" altLang="en-US" dirty="0"/>
              <a:t>分布式文件系统</a:t>
            </a:r>
          </a:p>
        </p:txBody>
      </p:sp>
      <p:sp>
        <p:nvSpPr>
          <p:cNvPr id="3" name="矩形 2">
            <a:extLst>
              <a:ext uri="{FF2B5EF4-FFF2-40B4-BE49-F238E27FC236}">
                <a16:creationId xmlns:a16="http://schemas.microsoft.com/office/drawing/2014/main" id="{5E32D809-7EF4-479D-BC1D-CC7CF2B8499A}"/>
              </a:ext>
            </a:extLst>
          </p:cNvPr>
          <p:cNvSpPr/>
          <p:nvPr/>
        </p:nvSpPr>
        <p:spPr>
          <a:xfrm>
            <a:off x="1619249" y="1163120"/>
            <a:ext cx="6337299" cy="923330"/>
          </a:xfrm>
          <a:prstGeom prst="rect">
            <a:avLst/>
          </a:prstGeom>
        </p:spPr>
        <p:txBody>
          <a:bodyPr wrap="square">
            <a:spAutoFit/>
          </a:bodyPr>
          <a:lstStyle/>
          <a:p>
            <a:pPr latinLnBrk="1">
              <a:spcBef>
                <a:spcPts val="900"/>
              </a:spcBef>
            </a:pPr>
            <a:r>
              <a:rPr lang="zh-CN" altLang="en-US" dirty="0">
                <a:solidFill>
                  <a:srgbClr val="30312F"/>
                </a:solidFill>
                <a:latin typeface="微软雅黑" panose="020B0503020204020204" pitchFamily="34" charset="-122"/>
                <a:ea typeface="微软雅黑" panose="020B0503020204020204" pitchFamily="34" charset="-122"/>
              </a:rPr>
              <a:t>分布式文件系统（</a:t>
            </a:r>
            <a:r>
              <a:rPr lang="en-US" altLang="zh-CN" dirty="0">
                <a:solidFill>
                  <a:srgbClr val="30312F"/>
                </a:solidFill>
                <a:latin typeface="微软雅黑" panose="020B0503020204020204" pitchFamily="34" charset="-122"/>
                <a:ea typeface="微软雅黑" panose="020B0503020204020204" pitchFamily="34" charset="-122"/>
              </a:rPr>
              <a:t>Distributed File System</a:t>
            </a:r>
            <a:r>
              <a:rPr lang="zh-CN" altLang="en-US" dirty="0">
                <a:solidFill>
                  <a:srgbClr val="30312F"/>
                </a:solidFill>
                <a:latin typeface="微软雅黑" panose="020B0503020204020204" pitchFamily="34" charset="-122"/>
                <a:ea typeface="微软雅黑" panose="020B0503020204020204" pitchFamily="34" charset="-122"/>
              </a:rPr>
              <a:t>）是指文件系统管理的物理存储资源不一定直接连接在本地节点上，而是通过计算机网络与节点相连。</a:t>
            </a:r>
          </a:p>
        </p:txBody>
      </p:sp>
      <p:pic>
        <p:nvPicPr>
          <p:cNvPr id="11" name="Picture 22" descr="148_4000x5000_zcool">
            <a:extLst>
              <a:ext uri="{FF2B5EF4-FFF2-40B4-BE49-F238E27FC236}">
                <a16:creationId xmlns:a16="http://schemas.microsoft.com/office/drawing/2014/main" id="{2BC5850A-90D0-4A0A-8786-398BD5AA3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18"/>
          <a:stretch>
            <a:fillRect/>
          </a:stretch>
        </p:blipFill>
        <p:spPr bwMode="auto">
          <a:xfrm>
            <a:off x="628650" y="1130286"/>
            <a:ext cx="965866" cy="109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979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2" descr="C:\Users\Denver\Pictures\N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192213"/>
            <a:ext cx="28114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TextBox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613" y="1573213"/>
            <a:ext cx="22066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TextBox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5438" y="1504950"/>
            <a:ext cx="1133475"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2"/>
          <p:cNvSpPr>
            <a:spLocks noGrp="1"/>
          </p:cNvSpPr>
          <p:nvPr>
            <p:ph type="title"/>
          </p:nvPr>
        </p:nvSpPr>
        <p:spPr/>
        <p:txBody>
          <a:bodyPr>
            <a:normAutofit/>
          </a:bodyPr>
          <a:lstStyle/>
          <a:p>
            <a:r>
              <a:rPr lang="zh-CN" altLang="en-US" dirty="0"/>
              <a:t>非关系型数据库</a:t>
            </a:r>
            <a:r>
              <a:rPr lang="en-US" altLang="zh-CN" dirty="0"/>
              <a:t>NoSQL</a:t>
            </a:r>
            <a:endParaRPr lang="zh-CN" altLang="en-US" dirty="0"/>
          </a:p>
        </p:txBody>
      </p:sp>
      <p:pic>
        <p:nvPicPr>
          <p:cNvPr id="12" name="Picture 22" descr="148_4000x5000_zcool">
            <a:extLst>
              <a:ext uri="{FF2B5EF4-FFF2-40B4-BE49-F238E27FC236}">
                <a16:creationId xmlns:a16="http://schemas.microsoft.com/office/drawing/2014/main" id="{9443830B-ACAA-4B9A-9A31-2054598F3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9018"/>
          <a:stretch>
            <a:fillRect/>
          </a:stretch>
        </p:blipFill>
        <p:spPr bwMode="auto">
          <a:xfrm>
            <a:off x="1355303" y="3557831"/>
            <a:ext cx="1120610" cy="127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988485D6-E410-4E37-AE7D-1C3E403CE339}"/>
              </a:ext>
            </a:extLst>
          </p:cNvPr>
          <p:cNvSpPr/>
          <p:nvPr/>
        </p:nvSpPr>
        <p:spPr>
          <a:xfrm>
            <a:off x="3170238" y="3390170"/>
            <a:ext cx="5345112" cy="1823576"/>
          </a:xfrm>
          <a:prstGeom prst="rect">
            <a:avLst/>
          </a:prstGeom>
        </p:spPr>
        <p:txBody>
          <a:bodyPr wrap="square">
            <a:spAutoFit/>
          </a:bodyPr>
          <a:lstStyle/>
          <a:p>
            <a:pPr latinLnBrk="1">
              <a:spcBef>
                <a:spcPts val="900"/>
              </a:spcBef>
            </a:pPr>
            <a:r>
              <a:rPr lang="zh-CN" altLang="en-US" dirty="0">
                <a:solidFill>
                  <a:srgbClr val="30312F"/>
                </a:solidFill>
                <a:latin typeface="微软雅黑" panose="020B0503020204020204" pitchFamily="34" charset="-122"/>
                <a:ea typeface="微软雅黑" panose="020B0503020204020204" pitchFamily="34" charset="-122"/>
              </a:rPr>
              <a:t>关系型数据库的局限性</a:t>
            </a:r>
            <a:endParaRPr lang="en-US" altLang="zh-CN" dirty="0">
              <a:solidFill>
                <a:srgbClr val="30312F"/>
              </a:solidFill>
              <a:latin typeface="微软雅黑" panose="020B0503020204020204" pitchFamily="34" charset="-122"/>
              <a:ea typeface="微软雅黑" panose="020B0503020204020204" pitchFamily="34" charset="-122"/>
            </a:endParaRPr>
          </a:p>
          <a:p>
            <a:pPr lvl="1" latinLnBrk="1">
              <a:spcBef>
                <a:spcPts val="900"/>
              </a:spcBef>
              <a:buFont typeface="Arial" panose="020B0604020202020204" pitchFamily="34" charset="0"/>
              <a:buChar char="•"/>
            </a:pPr>
            <a:r>
              <a:rPr lang="zh-CN" altLang="en-US" dirty="0">
                <a:solidFill>
                  <a:srgbClr val="30312F"/>
                </a:solidFill>
                <a:latin typeface="微软雅黑" panose="020B0503020204020204" pitchFamily="34" charset="-122"/>
                <a:ea typeface="微软雅黑" panose="020B0503020204020204" pitchFamily="34" charset="-122"/>
              </a:rPr>
              <a:t>难以满足高并发读写的需求</a:t>
            </a:r>
            <a:endParaRPr lang="en-US" altLang="zh-CN" dirty="0">
              <a:solidFill>
                <a:srgbClr val="30312F"/>
              </a:solidFill>
              <a:latin typeface="微软雅黑" panose="020B0503020204020204" pitchFamily="34" charset="-122"/>
              <a:ea typeface="微软雅黑" panose="020B0503020204020204" pitchFamily="34" charset="-122"/>
            </a:endParaRPr>
          </a:p>
          <a:p>
            <a:pPr lvl="1" latinLnBrk="1">
              <a:spcBef>
                <a:spcPts val="900"/>
              </a:spcBef>
              <a:buFont typeface="Arial" panose="020B0604020202020204" pitchFamily="34" charset="0"/>
              <a:buChar char="•"/>
            </a:pPr>
            <a:r>
              <a:rPr lang="zh-CN" altLang="en-US" dirty="0">
                <a:solidFill>
                  <a:srgbClr val="30312F"/>
                </a:solidFill>
                <a:latin typeface="微软雅黑" panose="020B0503020204020204" pitchFamily="34" charset="-122"/>
                <a:ea typeface="微软雅黑" panose="020B0503020204020204" pitchFamily="34" charset="-122"/>
              </a:rPr>
              <a:t>难以满足对海量数据高效率存储和访问的需求</a:t>
            </a:r>
            <a:endParaRPr lang="en-US" altLang="zh-CN" dirty="0">
              <a:solidFill>
                <a:srgbClr val="30312F"/>
              </a:solidFill>
              <a:latin typeface="微软雅黑" panose="020B0503020204020204" pitchFamily="34" charset="-122"/>
              <a:ea typeface="微软雅黑" panose="020B0503020204020204" pitchFamily="34" charset="-122"/>
            </a:endParaRPr>
          </a:p>
          <a:p>
            <a:pPr lvl="1" latinLnBrk="1">
              <a:spcBef>
                <a:spcPts val="900"/>
              </a:spcBef>
              <a:buFont typeface="Arial" panose="020B0604020202020204" pitchFamily="34" charset="0"/>
              <a:buChar char="•"/>
            </a:pPr>
            <a:r>
              <a:rPr lang="zh-CN" altLang="en-US" dirty="0">
                <a:solidFill>
                  <a:srgbClr val="30312F"/>
                </a:solidFill>
                <a:latin typeface="微软雅黑" panose="020B0503020204020204" pitchFamily="34" charset="-122"/>
                <a:ea typeface="微软雅黑" panose="020B0503020204020204" pitchFamily="34" charset="-122"/>
              </a:rPr>
              <a:t>难以满足对数据库高可扩展性和高可用性的需求</a:t>
            </a:r>
            <a:endParaRPr lang="en-US" altLang="zh-CN" dirty="0">
              <a:solidFill>
                <a:srgbClr val="30312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63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138"/>
                                        </p:tgtEl>
                                        <p:attrNameLst>
                                          <p:attrName>style.visibility</p:attrName>
                                        </p:attrNameLst>
                                      </p:cBhvr>
                                      <p:to>
                                        <p:strVal val="visible"/>
                                      </p:to>
                                    </p:set>
                                    <p:animEffect transition="in" filter="fade">
                                      <p:cBhvr>
                                        <p:cTn id="7" dur="500"/>
                                        <p:tgtEl>
                                          <p:spTgt spid="4813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8139"/>
                                        </p:tgtEl>
                                        <p:attrNameLst>
                                          <p:attrName>style.visibility</p:attrName>
                                        </p:attrNameLst>
                                      </p:cBhvr>
                                      <p:to>
                                        <p:strVal val="visible"/>
                                      </p:to>
                                    </p:set>
                                    <p:animEffect transition="in" filter="fade">
                                      <p:cBhvr>
                                        <p:cTn id="11" dur="500"/>
                                        <p:tgtEl>
                                          <p:spTgt spid="48139"/>
                                        </p:tgtEl>
                                      </p:cBhvr>
                                    </p:animEffect>
                                  </p:childTnLst>
                                </p:cTn>
                              </p:par>
                            </p:childTnLst>
                          </p:cTn>
                        </p:par>
                        <p:par>
                          <p:cTn id="12" fill="hold" nodeType="afterGroup">
                            <p:stCondLst>
                              <p:cond delay="1000"/>
                            </p:stCondLst>
                            <p:childTnLst>
                              <p:par>
                                <p:cTn id="13" presetID="21" presetClass="entr" presetSubtype="1" fill="hold" nodeType="afterEffect">
                                  <p:stCondLst>
                                    <p:cond delay="0"/>
                                  </p:stCondLst>
                                  <p:childTnLst>
                                    <p:set>
                                      <p:cBhvr>
                                        <p:cTn id="14" dur="1" fill="hold">
                                          <p:stCondLst>
                                            <p:cond delay="0"/>
                                          </p:stCondLst>
                                        </p:cTn>
                                        <p:tgtEl>
                                          <p:spTgt spid="48137"/>
                                        </p:tgtEl>
                                        <p:attrNameLst>
                                          <p:attrName>style.visibility</p:attrName>
                                        </p:attrNameLst>
                                      </p:cBhvr>
                                      <p:to>
                                        <p:strVal val="visible"/>
                                      </p:to>
                                    </p:set>
                                    <p:animEffect transition="in" filter="wheel(1)">
                                      <p:cBhvr>
                                        <p:cTn id="15" dur="20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85" name="组合 17"/>
          <p:cNvGrpSpPr>
            <a:grpSpLocks/>
          </p:cNvGrpSpPr>
          <p:nvPr/>
        </p:nvGrpSpPr>
        <p:grpSpPr bwMode="auto">
          <a:xfrm>
            <a:off x="554038" y="3213100"/>
            <a:ext cx="3408362" cy="1728788"/>
            <a:chOff x="0" y="0"/>
            <a:chExt cx="3407025" cy="1728244"/>
          </a:xfrm>
        </p:grpSpPr>
        <p:sp>
          <p:nvSpPr>
            <p:cNvPr id="3" name="TextBox 4"/>
            <p:cNvSpPr txBox="1">
              <a:spLocks noChangeArrowheads="1"/>
            </p:cNvSpPr>
            <p:nvPr/>
          </p:nvSpPr>
          <p:spPr bwMode="auto">
            <a:xfrm>
              <a:off x="74583" y="152300"/>
              <a:ext cx="3241980" cy="1323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latinLnBrk="1"/>
              <a:r>
                <a:rPr lang="zh-CN" altLang="en-US" sz="1600" dirty="0">
                  <a:solidFill>
                    <a:srgbClr val="30312F"/>
                  </a:solidFill>
                  <a:latin typeface="幼圆" panose="02010509060101010101" pitchFamily="49" charset="-122"/>
                  <a:ea typeface="幼圆" panose="02010509060101010101" pitchFamily="49" charset="-122"/>
                </a:rPr>
                <a:t>关系型数据库中的表都是存储一些格式化的数据结构，每个元组字段的组成都一样，即使不是每个元组都需要所有的字段，但数据库会为每个元组分配所有的字段。</a:t>
              </a:r>
            </a:p>
          </p:txBody>
        </p:sp>
        <p:sp>
          <p:nvSpPr>
            <p:cNvPr id="50186" name="矩形 7"/>
            <p:cNvSpPr>
              <a:spLocks noChangeArrowheads="1"/>
            </p:cNvSpPr>
            <p:nvPr/>
          </p:nvSpPr>
          <p:spPr bwMode="auto">
            <a:xfrm>
              <a:off x="0" y="0"/>
              <a:ext cx="3407025" cy="1728244"/>
            </a:xfrm>
            <a:prstGeom prst="rect">
              <a:avLst/>
            </a:prstGeom>
            <a:noFill/>
            <a:ln w="28575">
              <a:noFill/>
              <a:bevel/>
              <a:headEnd/>
              <a:tailEnd/>
            </a:ln>
            <a:extLst>
              <a:ext uri="{909E8E84-426E-40DD-AFC4-6F175D3DCCD1}">
                <a14:hiddenFill xmlns:a14="http://schemas.microsoft.com/office/drawing/2010/main">
                  <a:solidFill>
                    <a:srgbClr val="FFFFFF"/>
                  </a:solidFill>
                </a14:hiddenFill>
              </a:ext>
            </a:extLst>
          </p:spPr>
          <p:txBody>
            <a:bodyPr/>
            <a:lstStyle/>
            <a:p>
              <a:pPr algn="ctr">
                <a:spcBef>
                  <a:spcPct val="50000"/>
                </a:spcBef>
              </a:pPr>
              <a:endParaRPr lang="zh-CN" altLang="en-US" sz="1600">
                <a:solidFill>
                  <a:srgbClr val="30312F"/>
                </a:solidFill>
                <a:latin typeface="幼圆" panose="02010509060101010101" pitchFamily="49" charset="-122"/>
                <a:ea typeface="幼圆" panose="02010509060101010101" pitchFamily="49" charset="-122"/>
              </a:endParaRPr>
            </a:p>
          </p:txBody>
        </p:sp>
      </p:grpSp>
      <p:grpSp>
        <p:nvGrpSpPr>
          <p:cNvPr id="50188" name="组合 14"/>
          <p:cNvGrpSpPr>
            <a:grpSpLocks/>
          </p:cNvGrpSpPr>
          <p:nvPr/>
        </p:nvGrpSpPr>
        <p:grpSpPr bwMode="auto">
          <a:xfrm>
            <a:off x="4273550" y="3182738"/>
            <a:ext cx="3467100" cy="1759150"/>
            <a:chOff x="0" y="-30347"/>
            <a:chExt cx="3466033" cy="1758266"/>
          </a:xfrm>
        </p:grpSpPr>
        <p:sp>
          <p:nvSpPr>
            <p:cNvPr id="4" name="矩形 7"/>
            <p:cNvSpPr>
              <a:spLocks noChangeArrowheads="1"/>
            </p:cNvSpPr>
            <p:nvPr/>
          </p:nvSpPr>
          <p:spPr bwMode="auto">
            <a:xfrm>
              <a:off x="0" y="0"/>
              <a:ext cx="3466033" cy="1727919"/>
            </a:xfrm>
            <a:prstGeom prst="rect">
              <a:avLst/>
            </a:prstGeom>
            <a:noFill/>
            <a:ln w="28575">
              <a:noFill/>
              <a:bevel/>
              <a:headEnd/>
              <a:tailEnd/>
            </a:ln>
            <a:extLst>
              <a:ext uri="{909E8E84-426E-40DD-AFC4-6F175D3DCCD1}">
                <a14:hiddenFill xmlns:a14="http://schemas.microsoft.com/office/drawing/2010/main">
                  <a:solidFill>
                    <a:srgbClr val="FFFFFF"/>
                  </a:solidFill>
                </a14:hiddenFill>
              </a:ext>
            </a:extLst>
          </p:spPr>
          <p:txBody>
            <a:bodyPr/>
            <a:lstStyle/>
            <a:p>
              <a:pPr algn="ctr">
                <a:spcBef>
                  <a:spcPct val="50000"/>
                </a:spcBef>
              </a:pPr>
              <a:endParaRPr lang="zh-CN" altLang="en-US" sz="1600">
                <a:solidFill>
                  <a:srgbClr val="30312F"/>
                </a:solidFill>
                <a:latin typeface="幼圆" panose="02010509060101010101" pitchFamily="49" charset="-122"/>
                <a:ea typeface="幼圆" panose="02010509060101010101" pitchFamily="49" charset="-122"/>
              </a:endParaRPr>
            </a:p>
          </p:txBody>
        </p:sp>
        <p:sp>
          <p:nvSpPr>
            <p:cNvPr id="50189" name="TextBox 4"/>
            <p:cNvSpPr txBox="1">
              <a:spLocks noChangeArrowheads="1"/>
            </p:cNvSpPr>
            <p:nvPr/>
          </p:nvSpPr>
          <p:spPr bwMode="auto">
            <a:xfrm>
              <a:off x="112645" y="-30347"/>
              <a:ext cx="3240742" cy="156887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latinLnBrk="1"/>
              <a:r>
                <a:rPr lang="zh-CN" altLang="en-US" sz="1600" dirty="0">
                  <a:solidFill>
                    <a:srgbClr val="30312F"/>
                  </a:solidFill>
                  <a:latin typeface="幼圆" panose="02010509060101010101" pitchFamily="49" charset="-122"/>
                  <a:ea typeface="幼圆" panose="02010509060101010101" pitchFamily="49" charset="-122"/>
                </a:rPr>
                <a:t>非关系型数据库以键值对存储，它的结构不固定，每一个元组可以有不一样的字段，每个元组可以根据需要增加一些自己的键值对，这样就不会局限于固定的结构，可以减少一些时间和空间的开销。</a:t>
              </a:r>
            </a:p>
          </p:txBody>
        </p:sp>
      </p:grpSp>
      <p:sp>
        <p:nvSpPr>
          <p:cNvPr id="18" name="标题 2"/>
          <p:cNvSpPr>
            <a:spLocks noGrp="1"/>
          </p:cNvSpPr>
          <p:nvPr>
            <p:ph type="title"/>
          </p:nvPr>
        </p:nvSpPr>
        <p:spPr/>
        <p:txBody>
          <a:bodyPr>
            <a:normAutofit/>
          </a:bodyPr>
          <a:lstStyle/>
          <a:p>
            <a:r>
              <a:rPr lang="zh-CN" altLang="en-US" dirty="0"/>
              <a:t>非关系型数据库</a:t>
            </a:r>
            <a:r>
              <a:rPr lang="en-US" altLang="zh-CN" dirty="0"/>
              <a:t>NoSQL</a:t>
            </a:r>
            <a:endParaRPr lang="zh-CN" altLang="en-US" dirty="0"/>
          </a:p>
        </p:txBody>
      </p:sp>
      <p:sp>
        <p:nvSpPr>
          <p:cNvPr id="5" name="矩形 4">
            <a:extLst>
              <a:ext uri="{FF2B5EF4-FFF2-40B4-BE49-F238E27FC236}">
                <a16:creationId xmlns:a16="http://schemas.microsoft.com/office/drawing/2014/main" id="{EADE52C4-344B-4B00-A0A5-F78F5FE4E85D}"/>
              </a:ext>
            </a:extLst>
          </p:cNvPr>
          <p:cNvSpPr/>
          <p:nvPr/>
        </p:nvSpPr>
        <p:spPr>
          <a:xfrm>
            <a:off x="1676399" y="1721569"/>
            <a:ext cx="6229643" cy="646331"/>
          </a:xfrm>
          <a:prstGeom prst="rect">
            <a:avLst/>
          </a:prstGeom>
        </p:spPr>
        <p:txBody>
          <a:bodyPr wrap="square">
            <a:spAutoFit/>
          </a:bodyPr>
          <a:lstStyle/>
          <a:p>
            <a:pPr latinLnBrk="1">
              <a:spcBef>
                <a:spcPts val="900"/>
              </a:spcBef>
            </a:pPr>
            <a:r>
              <a:rPr lang="en-US" altLang="zh-CN" dirty="0">
                <a:solidFill>
                  <a:srgbClr val="30312F"/>
                </a:solidFill>
                <a:latin typeface="等线" panose="02010600030101010101" pitchFamily="2" charset="-122"/>
                <a:ea typeface="等线" panose="02010600030101010101" pitchFamily="2" charset="-122"/>
              </a:rPr>
              <a:t>NoSQL </a:t>
            </a:r>
            <a:r>
              <a:rPr lang="zh-CN" altLang="en-US" dirty="0">
                <a:solidFill>
                  <a:srgbClr val="30312F"/>
                </a:solidFill>
                <a:latin typeface="等线" panose="02010600030101010101" pitchFamily="2" charset="-122"/>
                <a:ea typeface="等线" panose="02010600030101010101" pitchFamily="2" charset="-122"/>
              </a:rPr>
              <a:t>数据存储不需要固定的表结构，通常也不存在连接操作。在大数据存取上具备关系型数据库无法比拟的性能优势。</a:t>
            </a:r>
            <a:endParaRPr lang="en-US" altLang="zh-CN" dirty="0">
              <a:solidFill>
                <a:srgbClr val="30312F"/>
              </a:solidFill>
              <a:latin typeface="等线" panose="02010600030101010101" pitchFamily="2" charset="-122"/>
              <a:ea typeface="等线" panose="02010600030101010101" pitchFamily="2" charset="-122"/>
            </a:endParaRPr>
          </a:p>
        </p:txBody>
      </p:sp>
      <p:pic>
        <p:nvPicPr>
          <p:cNvPr id="16" name="Picture 22" descr="148_4000x5000_zcool">
            <a:extLst>
              <a:ext uri="{FF2B5EF4-FFF2-40B4-BE49-F238E27FC236}">
                <a16:creationId xmlns:a16="http://schemas.microsoft.com/office/drawing/2014/main" id="{63B09D8D-E0A9-4A9C-B70A-B19528655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18"/>
          <a:stretch>
            <a:fillRect/>
          </a:stretch>
        </p:blipFill>
        <p:spPr bwMode="auto">
          <a:xfrm>
            <a:off x="778827" y="1723825"/>
            <a:ext cx="792210" cy="90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613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185"/>
                                        </p:tgtEl>
                                        <p:attrNameLst>
                                          <p:attrName>style.visibility</p:attrName>
                                        </p:attrNameLst>
                                      </p:cBhvr>
                                      <p:to>
                                        <p:strVal val="visible"/>
                                      </p:to>
                                    </p:set>
                                    <p:anim calcmode="lin" valueType="num">
                                      <p:cBhvr additive="base">
                                        <p:cTn id="7" dur="500" fill="hold"/>
                                        <p:tgtEl>
                                          <p:spTgt spid="50185"/>
                                        </p:tgtEl>
                                        <p:attrNameLst>
                                          <p:attrName>ppt_x</p:attrName>
                                        </p:attrNameLst>
                                      </p:cBhvr>
                                      <p:tavLst>
                                        <p:tav tm="0">
                                          <p:val>
                                            <p:strVal val="#ppt_x"/>
                                          </p:val>
                                        </p:tav>
                                        <p:tav tm="100000">
                                          <p:val>
                                            <p:strVal val="#ppt_x"/>
                                          </p:val>
                                        </p:tav>
                                      </p:tavLst>
                                    </p:anim>
                                    <p:anim calcmode="lin" valueType="num">
                                      <p:cBhvr additive="base">
                                        <p:cTn id="8"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0188"/>
                                        </p:tgtEl>
                                        <p:attrNameLst>
                                          <p:attrName>style.visibility</p:attrName>
                                        </p:attrNameLst>
                                      </p:cBhvr>
                                      <p:to>
                                        <p:strVal val="visible"/>
                                      </p:to>
                                    </p:set>
                                    <p:anim calcmode="lin" valueType="num">
                                      <p:cBhvr additive="base">
                                        <p:cTn id="13" dur="500" fill="hold"/>
                                        <p:tgtEl>
                                          <p:spTgt spid="50188"/>
                                        </p:tgtEl>
                                        <p:attrNameLst>
                                          <p:attrName>ppt_x</p:attrName>
                                        </p:attrNameLst>
                                      </p:cBhvr>
                                      <p:tavLst>
                                        <p:tav tm="0">
                                          <p:val>
                                            <p:strVal val="#ppt_x"/>
                                          </p:val>
                                        </p:tav>
                                        <p:tav tm="100000">
                                          <p:val>
                                            <p:strVal val="#ppt_x"/>
                                          </p:val>
                                        </p:tav>
                                      </p:tavLst>
                                    </p:anim>
                                    <p:anim calcmode="lin" valueType="num">
                                      <p:cBhvr additive="base">
                                        <p:cTn id="14" dur="500" fill="hold"/>
                                        <p:tgtEl>
                                          <p:spTgt spid="501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C:\Users\Denver\Pictures\big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1341438"/>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126841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2752725"/>
            <a:ext cx="12906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2681288"/>
            <a:ext cx="15128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0" y="2778125"/>
            <a:ext cx="232568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3925888"/>
            <a:ext cx="13684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5875" y="5249863"/>
            <a:ext cx="190817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2638" y="4117975"/>
            <a:ext cx="16065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7"/>
          <p:cNvPicPr>
            <a:picLocks noChangeAspect="1" noChangeArrowheads="1"/>
          </p:cNvPicPr>
          <p:nvPr/>
        </p:nvPicPr>
        <p:blipFill>
          <a:blip r:embed="rId10">
            <a:extLst>
              <a:ext uri="{28A0092B-C50C-407E-A947-70E740481C1C}">
                <a14:useLocalDpi xmlns:a14="http://schemas.microsoft.com/office/drawing/2010/main" val="0"/>
              </a:ext>
            </a:extLst>
          </a:blip>
          <a:srcRect l="7755" t="9689" r="4482" b="15916"/>
          <a:stretch>
            <a:fillRect/>
          </a:stretch>
        </p:blipFill>
        <p:spPr bwMode="auto">
          <a:xfrm>
            <a:off x="1619250" y="5400675"/>
            <a:ext cx="2290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2"/>
          <p:cNvSpPr>
            <a:spLocks noGrp="1"/>
          </p:cNvSpPr>
          <p:nvPr>
            <p:ph type="title"/>
          </p:nvPr>
        </p:nvSpPr>
        <p:spPr/>
        <p:txBody>
          <a:bodyPr>
            <a:normAutofit/>
          </a:bodyPr>
          <a:lstStyle/>
          <a:p>
            <a:r>
              <a:rPr lang="zh-CN" altLang="en-US" dirty="0"/>
              <a:t>非关系型数据库</a:t>
            </a:r>
            <a:r>
              <a:rPr lang="en-US" altLang="zh-CN" dirty="0"/>
              <a:t>NoSQL</a:t>
            </a:r>
            <a:endParaRPr lang="zh-CN" altLang="en-US" dirty="0"/>
          </a:p>
        </p:txBody>
      </p:sp>
    </p:spTree>
    <p:extLst>
      <p:ext uri="{BB962C8B-B14F-4D97-AF65-F5344CB8AC3E}">
        <p14:creationId xmlns:p14="http://schemas.microsoft.com/office/powerpoint/2010/main" val="325547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p:cTn id="7" dur="500" fill="hold"/>
                                        <p:tgtEl>
                                          <p:spTgt spid="51203"/>
                                        </p:tgtEl>
                                        <p:attrNameLst>
                                          <p:attrName>ppt_w</p:attrName>
                                        </p:attrNameLst>
                                      </p:cBhvr>
                                      <p:tavLst>
                                        <p:tav tm="0">
                                          <p:val>
                                            <p:fltVal val="0"/>
                                          </p:val>
                                        </p:tav>
                                        <p:tav tm="100000">
                                          <p:val>
                                            <p:strVal val="#ppt_w"/>
                                          </p:val>
                                        </p:tav>
                                      </p:tavLst>
                                    </p:anim>
                                    <p:anim calcmode="lin" valueType="num">
                                      <p:cBhvr>
                                        <p:cTn id="8" dur="500" fill="hold"/>
                                        <p:tgtEl>
                                          <p:spTgt spid="51203"/>
                                        </p:tgtEl>
                                        <p:attrNameLst>
                                          <p:attrName>ppt_h</p:attrName>
                                        </p:attrNameLst>
                                      </p:cBhvr>
                                      <p:tavLst>
                                        <p:tav tm="0">
                                          <p:val>
                                            <p:fltVal val="0"/>
                                          </p:val>
                                        </p:tav>
                                        <p:tav tm="100000">
                                          <p:val>
                                            <p:strVal val="#ppt_h"/>
                                          </p:val>
                                        </p:tav>
                                      </p:tavLst>
                                    </p:anim>
                                    <p:animEffect transition="in" filter="fade">
                                      <p:cBhvr>
                                        <p:cTn id="9" dur="500"/>
                                        <p:tgtEl>
                                          <p:spTgt spid="51203"/>
                                        </p:tgtEl>
                                      </p:cBhvr>
                                    </p:animEffect>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51204"/>
                                        </p:tgtEl>
                                        <p:attrNameLst>
                                          <p:attrName>style.visibility</p:attrName>
                                        </p:attrNameLst>
                                      </p:cBhvr>
                                      <p:to>
                                        <p:strVal val="visible"/>
                                      </p:to>
                                    </p:set>
                                    <p:anim calcmode="lin" valueType="num">
                                      <p:cBhvr>
                                        <p:cTn id="13" dur="500" fill="hold"/>
                                        <p:tgtEl>
                                          <p:spTgt spid="51204"/>
                                        </p:tgtEl>
                                        <p:attrNameLst>
                                          <p:attrName>ppt_w</p:attrName>
                                        </p:attrNameLst>
                                      </p:cBhvr>
                                      <p:tavLst>
                                        <p:tav tm="0">
                                          <p:val>
                                            <p:fltVal val="0"/>
                                          </p:val>
                                        </p:tav>
                                        <p:tav tm="100000">
                                          <p:val>
                                            <p:strVal val="#ppt_w"/>
                                          </p:val>
                                        </p:tav>
                                      </p:tavLst>
                                    </p:anim>
                                    <p:anim calcmode="lin" valueType="num">
                                      <p:cBhvr>
                                        <p:cTn id="14" dur="500" fill="hold"/>
                                        <p:tgtEl>
                                          <p:spTgt spid="51204"/>
                                        </p:tgtEl>
                                        <p:attrNameLst>
                                          <p:attrName>ppt_h</p:attrName>
                                        </p:attrNameLst>
                                      </p:cBhvr>
                                      <p:tavLst>
                                        <p:tav tm="0">
                                          <p:val>
                                            <p:fltVal val="0"/>
                                          </p:val>
                                        </p:tav>
                                        <p:tav tm="100000">
                                          <p:val>
                                            <p:strVal val="#ppt_h"/>
                                          </p:val>
                                        </p:tav>
                                      </p:tavLst>
                                    </p:anim>
                                    <p:animEffect transition="in" filter="fade">
                                      <p:cBhvr>
                                        <p:cTn id="15" dur="500"/>
                                        <p:tgtEl>
                                          <p:spTgt spid="51204"/>
                                        </p:tgtEl>
                                      </p:cBhvr>
                                    </p:animEffect>
                                  </p:childTnLst>
                                </p:cTn>
                              </p:par>
                            </p:childTnLst>
                          </p:cTn>
                        </p:par>
                        <p:par>
                          <p:cTn id="16" fill="hold" nodeType="afterGroup">
                            <p:stCondLst>
                              <p:cond delay="1000"/>
                            </p:stCondLst>
                            <p:childTnLst>
                              <p:par>
                                <p:cTn id="17" presetID="10" presetClass="entr" presetSubtype="0" fill="hold" nodeType="afterEffect">
                                  <p:stCondLst>
                                    <p:cond delay="0"/>
                                  </p:stCondLst>
                                  <p:childTnLst>
                                    <p:set>
                                      <p:cBhvr>
                                        <p:cTn id="18" dur="1" fill="hold">
                                          <p:stCondLst>
                                            <p:cond delay="0"/>
                                          </p:stCondLst>
                                        </p:cTn>
                                        <p:tgtEl>
                                          <p:spTgt spid="51205"/>
                                        </p:tgtEl>
                                        <p:attrNameLst>
                                          <p:attrName>style.visibility</p:attrName>
                                        </p:attrNameLst>
                                      </p:cBhvr>
                                      <p:to>
                                        <p:strVal val="visible"/>
                                      </p:to>
                                    </p:set>
                                    <p:anim calcmode="lin" valueType="num">
                                      <p:cBhvr>
                                        <p:cTn id="19" dur="500" fill="hold"/>
                                        <p:tgtEl>
                                          <p:spTgt spid="51205"/>
                                        </p:tgtEl>
                                        <p:attrNameLst>
                                          <p:attrName>ppt_w</p:attrName>
                                        </p:attrNameLst>
                                      </p:cBhvr>
                                      <p:tavLst>
                                        <p:tav tm="0">
                                          <p:val>
                                            <p:fltVal val="0"/>
                                          </p:val>
                                        </p:tav>
                                        <p:tav tm="100000">
                                          <p:val>
                                            <p:strVal val="#ppt_w"/>
                                          </p:val>
                                        </p:tav>
                                      </p:tavLst>
                                    </p:anim>
                                    <p:anim calcmode="lin" valueType="num">
                                      <p:cBhvr>
                                        <p:cTn id="20" dur="500" fill="hold"/>
                                        <p:tgtEl>
                                          <p:spTgt spid="51205"/>
                                        </p:tgtEl>
                                        <p:attrNameLst>
                                          <p:attrName>ppt_h</p:attrName>
                                        </p:attrNameLst>
                                      </p:cBhvr>
                                      <p:tavLst>
                                        <p:tav tm="0">
                                          <p:val>
                                            <p:fltVal val="0"/>
                                          </p:val>
                                        </p:tav>
                                        <p:tav tm="100000">
                                          <p:val>
                                            <p:strVal val="#ppt_h"/>
                                          </p:val>
                                        </p:tav>
                                      </p:tavLst>
                                    </p:anim>
                                    <p:animEffect transition="in" filter="fade">
                                      <p:cBhvr>
                                        <p:cTn id="21" dur="500"/>
                                        <p:tgtEl>
                                          <p:spTgt spid="51205"/>
                                        </p:tgtEl>
                                      </p:cBhvr>
                                    </p:animEffect>
                                  </p:childTnLst>
                                </p:cTn>
                              </p:par>
                            </p:childTnLst>
                          </p:cTn>
                        </p:par>
                        <p:par>
                          <p:cTn id="22" fill="hold" nodeType="afterGroup">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206"/>
                                        </p:tgtEl>
                                        <p:attrNameLst>
                                          <p:attrName>style.visibility</p:attrName>
                                        </p:attrNameLst>
                                      </p:cBhvr>
                                      <p:to>
                                        <p:strVal val="visible"/>
                                      </p:to>
                                    </p:set>
                                    <p:anim calcmode="lin" valueType="num">
                                      <p:cBhvr>
                                        <p:cTn id="25" dur="500" fill="hold"/>
                                        <p:tgtEl>
                                          <p:spTgt spid="51206"/>
                                        </p:tgtEl>
                                        <p:attrNameLst>
                                          <p:attrName>ppt_w</p:attrName>
                                        </p:attrNameLst>
                                      </p:cBhvr>
                                      <p:tavLst>
                                        <p:tav tm="0">
                                          <p:val>
                                            <p:fltVal val="0"/>
                                          </p:val>
                                        </p:tav>
                                        <p:tav tm="100000">
                                          <p:val>
                                            <p:strVal val="#ppt_w"/>
                                          </p:val>
                                        </p:tav>
                                      </p:tavLst>
                                    </p:anim>
                                    <p:anim calcmode="lin" valueType="num">
                                      <p:cBhvr>
                                        <p:cTn id="26" dur="500" fill="hold"/>
                                        <p:tgtEl>
                                          <p:spTgt spid="51206"/>
                                        </p:tgtEl>
                                        <p:attrNameLst>
                                          <p:attrName>ppt_h</p:attrName>
                                        </p:attrNameLst>
                                      </p:cBhvr>
                                      <p:tavLst>
                                        <p:tav tm="0">
                                          <p:val>
                                            <p:fltVal val="0"/>
                                          </p:val>
                                        </p:tav>
                                        <p:tav tm="100000">
                                          <p:val>
                                            <p:strVal val="#ppt_h"/>
                                          </p:val>
                                        </p:tav>
                                      </p:tavLst>
                                    </p:anim>
                                    <p:animEffect transition="in" filter="fade">
                                      <p:cBhvr>
                                        <p:cTn id="27" dur="500"/>
                                        <p:tgtEl>
                                          <p:spTgt spid="51206"/>
                                        </p:tgtEl>
                                      </p:cBhvr>
                                    </p:animEffect>
                                  </p:childTnLst>
                                </p:cTn>
                              </p:par>
                            </p:childTnLst>
                          </p:cTn>
                        </p:par>
                        <p:par>
                          <p:cTn id="28" fill="hold" nodeType="afterGroup">
                            <p:stCondLst>
                              <p:cond delay="2000"/>
                            </p:stCondLst>
                            <p:childTnLst>
                              <p:par>
                                <p:cTn id="29" presetID="10" presetClass="entr" presetSubtype="0" fill="hold" nodeType="afterEffect">
                                  <p:stCondLst>
                                    <p:cond delay="0"/>
                                  </p:stCondLst>
                                  <p:childTnLst>
                                    <p:set>
                                      <p:cBhvr>
                                        <p:cTn id="30" dur="1" fill="hold">
                                          <p:stCondLst>
                                            <p:cond delay="0"/>
                                          </p:stCondLst>
                                        </p:cTn>
                                        <p:tgtEl>
                                          <p:spTgt spid="51207"/>
                                        </p:tgtEl>
                                        <p:attrNameLst>
                                          <p:attrName>style.visibility</p:attrName>
                                        </p:attrNameLst>
                                      </p:cBhvr>
                                      <p:to>
                                        <p:strVal val="visible"/>
                                      </p:to>
                                    </p:set>
                                    <p:anim calcmode="lin" valueType="num">
                                      <p:cBhvr>
                                        <p:cTn id="31" dur="500" fill="hold"/>
                                        <p:tgtEl>
                                          <p:spTgt spid="51207"/>
                                        </p:tgtEl>
                                        <p:attrNameLst>
                                          <p:attrName>ppt_w</p:attrName>
                                        </p:attrNameLst>
                                      </p:cBhvr>
                                      <p:tavLst>
                                        <p:tav tm="0">
                                          <p:val>
                                            <p:fltVal val="0"/>
                                          </p:val>
                                        </p:tav>
                                        <p:tav tm="100000">
                                          <p:val>
                                            <p:strVal val="#ppt_w"/>
                                          </p:val>
                                        </p:tav>
                                      </p:tavLst>
                                    </p:anim>
                                    <p:anim calcmode="lin" valueType="num">
                                      <p:cBhvr>
                                        <p:cTn id="32" dur="500" fill="hold"/>
                                        <p:tgtEl>
                                          <p:spTgt spid="51207"/>
                                        </p:tgtEl>
                                        <p:attrNameLst>
                                          <p:attrName>ppt_h</p:attrName>
                                        </p:attrNameLst>
                                      </p:cBhvr>
                                      <p:tavLst>
                                        <p:tav tm="0">
                                          <p:val>
                                            <p:fltVal val="0"/>
                                          </p:val>
                                        </p:tav>
                                        <p:tav tm="100000">
                                          <p:val>
                                            <p:strVal val="#ppt_h"/>
                                          </p:val>
                                        </p:tav>
                                      </p:tavLst>
                                    </p:anim>
                                    <p:animEffect transition="in" filter="fade">
                                      <p:cBhvr>
                                        <p:cTn id="33" dur="500"/>
                                        <p:tgtEl>
                                          <p:spTgt spid="51207"/>
                                        </p:tgtEl>
                                      </p:cBhvr>
                                    </p:animEffect>
                                  </p:childTnLst>
                                </p:cTn>
                              </p:par>
                            </p:childTnLst>
                          </p:cTn>
                        </p:par>
                        <p:par>
                          <p:cTn id="34" fill="hold" nodeType="afterGroup">
                            <p:stCondLst>
                              <p:cond delay="2500"/>
                            </p:stCondLst>
                            <p:childTnLst>
                              <p:par>
                                <p:cTn id="35" presetID="10" presetClass="entr" presetSubtype="0" fill="hold" nodeType="afterEffect">
                                  <p:stCondLst>
                                    <p:cond delay="0"/>
                                  </p:stCondLst>
                                  <p:childTnLst>
                                    <p:set>
                                      <p:cBhvr>
                                        <p:cTn id="36" dur="1" fill="hold">
                                          <p:stCondLst>
                                            <p:cond delay="0"/>
                                          </p:stCondLst>
                                        </p:cTn>
                                        <p:tgtEl>
                                          <p:spTgt spid="51210"/>
                                        </p:tgtEl>
                                        <p:attrNameLst>
                                          <p:attrName>style.visibility</p:attrName>
                                        </p:attrNameLst>
                                      </p:cBhvr>
                                      <p:to>
                                        <p:strVal val="visible"/>
                                      </p:to>
                                    </p:set>
                                    <p:anim calcmode="lin" valueType="num">
                                      <p:cBhvr>
                                        <p:cTn id="37" dur="500" fill="hold"/>
                                        <p:tgtEl>
                                          <p:spTgt spid="51210"/>
                                        </p:tgtEl>
                                        <p:attrNameLst>
                                          <p:attrName>ppt_w</p:attrName>
                                        </p:attrNameLst>
                                      </p:cBhvr>
                                      <p:tavLst>
                                        <p:tav tm="0">
                                          <p:val>
                                            <p:fltVal val="0"/>
                                          </p:val>
                                        </p:tav>
                                        <p:tav tm="100000">
                                          <p:val>
                                            <p:strVal val="#ppt_w"/>
                                          </p:val>
                                        </p:tav>
                                      </p:tavLst>
                                    </p:anim>
                                    <p:anim calcmode="lin" valueType="num">
                                      <p:cBhvr>
                                        <p:cTn id="38" dur="500" fill="hold"/>
                                        <p:tgtEl>
                                          <p:spTgt spid="51210"/>
                                        </p:tgtEl>
                                        <p:attrNameLst>
                                          <p:attrName>ppt_h</p:attrName>
                                        </p:attrNameLst>
                                      </p:cBhvr>
                                      <p:tavLst>
                                        <p:tav tm="0">
                                          <p:val>
                                            <p:fltVal val="0"/>
                                          </p:val>
                                        </p:tav>
                                        <p:tav tm="100000">
                                          <p:val>
                                            <p:strVal val="#ppt_h"/>
                                          </p:val>
                                        </p:tav>
                                      </p:tavLst>
                                    </p:anim>
                                    <p:animEffect transition="in" filter="fade">
                                      <p:cBhvr>
                                        <p:cTn id="39" dur="500"/>
                                        <p:tgtEl>
                                          <p:spTgt spid="51210"/>
                                        </p:tgtEl>
                                      </p:cBhvr>
                                    </p:animEffect>
                                  </p:childTnLst>
                                </p:cTn>
                              </p:par>
                            </p:childTnLst>
                          </p:cTn>
                        </p:par>
                        <p:par>
                          <p:cTn id="40" fill="hold" nodeType="afterGroup">
                            <p:stCondLst>
                              <p:cond delay="3000"/>
                            </p:stCondLst>
                            <p:childTnLst>
                              <p:par>
                                <p:cTn id="41" presetID="10" presetClass="entr" presetSubtype="0" fill="hold" nodeType="afterEffect">
                                  <p:stCondLst>
                                    <p:cond delay="0"/>
                                  </p:stCondLst>
                                  <p:childTnLst>
                                    <p:set>
                                      <p:cBhvr>
                                        <p:cTn id="42" dur="1" fill="hold">
                                          <p:stCondLst>
                                            <p:cond delay="0"/>
                                          </p:stCondLst>
                                        </p:cTn>
                                        <p:tgtEl>
                                          <p:spTgt spid="51208"/>
                                        </p:tgtEl>
                                        <p:attrNameLst>
                                          <p:attrName>style.visibility</p:attrName>
                                        </p:attrNameLst>
                                      </p:cBhvr>
                                      <p:to>
                                        <p:strVal val="visible"/>
                                      </p:to>
                                    </p:set>
                                    <p:anim calcmode="lin" valueType="num">
                                      <p:cBhvr>
                                        <p:cTn id="43" dur="500" fill="hold"/>
                                        <p:tgtEl>
                                          <p:spTgt spid="51208"/>
                                        </p:tgtEl>
                                        <p:attrNameLst>
                                          <p:attrName>ppt_w</p:attrName>
                                        </p:attrNameLst>
                                      </p:cBhvr>
                                      <p:tavLst>
                                        <p:tav tm="0">
                                          <p:val>
                                            <p:fltVal val="0"/>
                                          </p:val>
                                        </p:tav>
                                        <p:tav tm="100000">
                                          <p:val>
                                            <p:strVal val="#ppt_w"/>
                                          </p:val>
                                        </p:tav>
                                      </p:tavLst>
                                    </p:anim>
                                    <p:anim calcmode="lin" valueType="num">
                                      <p:cBhvr>
                                        <p:cTn id="44" dur="500" fill="hold"/>
                                        <p:tgtEl>
                                          <p:spTgt spid="51208"/>
                                        </p:tgtEl>
                                        <p:attrNameLst>
                                          <p:attrName>ppt_h</p:attrName>
                                        </p:attrNameLst>
                                      </p:cBhvr>
                                      <p:tavLst>
                                        <p:tav tm="0">
                                          <p:val>
                                            <p:fltVal val="0"/>
                                          </p:val>
                                        </p:tav>
                                        <p:tav tm="100000">
                                          <p:val>
                                            <p:strVal val="#ppt_h"/>
                                          </p:val>
                                        </p:tav>
                                      </p:tavLst>
                                    </p:anim>
                                    <p:animEffect transition="in" filter="fade">
                                      <p:cBhvr>
                                        <p:cTn id="45" dur="500"/>
                                        <p:tgtEl>
                                          <p:spTgt spid="51208"/>
                                        </p:tgtEl>
                                      </p:cBhvr>
                                    </p:animEffect>
                                  </p:childTnLst>
                                </p:cTn>
                              </p:par>
                            </p:childTnLst>
                          </p:cTn>
                        </p:par>
                        <p:par>
                          <p:cTn id="46" fill="hold" nodeType="afterGroup">
                            <p:stCondLst>
                              <p:cond delay="3500"/>
                            </p:stCondLst>
                            <p:childTnLst>
                              <p:par>
                                <p:cTn id="47" presetID="10" presetClass="entr" presetSubtype="0" fill="hold" nodeType="afterEffect">
                                  <p:stCondLst>
                                    <p:cond delay="0"/>
                                  </p:stCondLst>
                                  <p:childTnLst>
                                    <p:set>
                                      <p:cBhvr>
                                        <p:cTn id="48" dur="1" fill="hold">
                                          <p:stCondLst>
                                            <p:cond delay="0"/>
                                          </p:stCondLst>
                                        </p:cTn>
                                        <p:tgtEl>
                                          <p:spTgt spid="51211"/>
                                        </p:tgtEl>
                                        <p:attrNameLst>
                                          <p:attrName>style.visibility</p:attrName>
                                        </p:attrNameLst>
                                      </p:cBhvr>
                                      <p:to>
                                        <p:strVal val="visible"/>
                                      </p:to>
                                    </p:set>
                                    <p:anim calcmode="lin" valueType="num">
                                      <p:cBhvr>
                                        <p:cTn id="49" dur="500" fill="hold"/>
                                        <p:tgtEl>
                                          <p:spTgt spid="51211"/>
                                        </p:tgtEl>
                                        <p:attrNameLst>
                                          <p:attrName>ppt_w</p:attrName>
                                        </p:attrNameLst>
                                      </p:cBhvr>
                                      <p:tavLst>
                                        <p:tav tm="0">
                                          <p:val>
                                            <p:fltVal val="0"/>
                                          </p:val>
                                        </p:tav>
                                        <p:tav tm="100000">
                                          <p:val>
                                            <p:strVal val="#ppt_w"/>
                                          </p:val>
                                        </p:tav>
                                      </p:tavLst>
                                    </p:anim>
                                    <p:anim calcmode="lin" valueType="num">
                                      <p:cBhvr>
                                        <p:cTn id="50" dur="500" fill="hold"/>
                                        <p:tgtEl>
                                          <p:spTgt spid="51211"/>
                                        </p:tgtEl>
                                        <p:attrNameLst>
                                          <p:attrName>ppt_h</p:attrName>
                                        </p:attrNameLst>
                                      </p:cBhvr>
                                      <p:tavLst>
                                        <p:tav tm="0">
                                          <p:val>
                                            <p:fltVal val="0"/>
                                          </p:val>
                                        </p:tav>
                                        <p:tav tm="100000">
                                          <p:val>
                                            <p:strVal val="#ppt_h"/>
                                          </p:val>
                                        </p:tav>
                                      </p:tavLst>
                                    </p:anim>
                                    <p:animEffect transition="in" filter="fade">
                                      <p:cBhvr>
                                        <p:cTn id="51" dur="500"/>
                                        <p:tgtEl>
                                          <p:spTgt spid="51211"/>
                                        </p:tgtEl>
                                      </p:cBhvr>
                                    </p:animEffect>
                                  </p:childTnLst>
                                </p:cTn>
                              </p:par>
                            </p:childTnLst>
                          </p:cTn>
                        </p:par>
                        <p:par>
                          <p:cTn id="52" fill="hold" nodeType="afterGroup">
                            <p:stCondLst>
                              <p:cond delay="4000"/>
                            </p:stCondLst>
                            <p:childTnLst>
                              <p:par>
                                <p:cTn id="53" presetID="10" presetClass="entr" presetSubtype="0" fill="hold" nodeType="afterEffect">
                                  <p:stCondLst>
                                    <p:cond delay="0"/>
                                  </p:stCondLst>
                                  <p:childTnLst>
                                    <p:set>
                                      <p:cBhvr>
                                        <p:cTn id="54" dur="1" fill="hold">
                                          <p:stCondLst>
                                            <p:cond delay="0"/>
                                          </p:stCondLst>
                                        </p:cTn>
                                        <p:tgtEl>
                                          <p:spTgt spid="51209"/>
                                        </p:tgtEl>
                                        <p:attrNameLst>
                                          <p:attrName>style.visibility</p:attrName>
                                        </p:attrNameLst>
                                      </p:cBhvr>
                                      <p:to>
                                        <p:strVal val="visible"/>
                                      </p:to>
                                    </p:set>
                                    <p:anim calcmode="lin" valueType="num">
                                      <p:cBhvr>
                                        <p:cTn id="55" dur="500" fill="hold"/>
                                        <p:tgtEl>
                                          <p:spTgt spid="51209"/>
                                        </p:tgtEl>
                                        <p:attrNameLst>
                                          <p:attrName>ppt_w</p:attrName>
                                        </p:attrNameLst>
                                      </p:cBhvr>
                                      <p:tavLst>
                                        <p:tav tm="0">
                                          <p:val>
                                            <p:fltVal val="0"/>
                                          </p:val>
                                        </p:tav>
                                        <p:tav tm="100000">
                                          <p:val>
                                            <p:strVal val="#ppt_w"/>
                                          </p:val>
                                        </p:tav>
                                      </p:tavLst>
                                    </p:anim>
                                    <p:anim calcmode="lin" valueType="num">
                                      <p:cBhvr>
                                        <p:cTn id="56" dur="500" fill="hold"/>
                                        <p:tgtEl>
                                          <p:spTgt spid="51209"/>
                                        </p:tgtEl>
                                        <p:attrNameLst>
                                          <p:attrName>ppt_h</p:attrName>
                                        </p:attrNameLst>
                                      </p:cBhvr>
                                      <p:tavLst>
                                        <p:tav tm="0">
                                          <p:val>
                                            <p:fltVal val="0"/>
                                          </p:val>
                                        </p:tav>
                                        <p:tav tm="100000">
                                          <p:val>
                                            <p:strVal val="#ppt_h"/>
                                          </p:val>
                                        </p:tav>
                                      </p:tavLst>
                                    </p:anim>
                                    <p:animEffect transition="in" filter="fade">
                                      <p:cBhvr>
                                        <p:cTn id="57"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非关系型数据库</a:t>
            </a:r>
            <a:r>
              <a:rPr lang="en-US" altLang="zh-CN" dirty="0"/>
              <a:t>NoSQL</a:t>
            </a:r>
            <a:endParaRPr lang="zh-CN" altLang="en-US" dirty="0"/>
          </a:p>
        </p:txBody>
      </p:sp>
      <p:sp>
        <p:nvSpPr>
          <p:cNvPr id="5" name="矩形 4">
            <a:extLst>
              <a:ext uri="{FF2B5EF4-FFF2-40B4-BE49-F238E27FC236}">
                <a16:creationId xmlns:a16="http://schemas.microsoft.com/office/drawing/2014/main" id="{43E40B9C-ECC8-477F-AF73-1712283EF155}"/>
              </a:ext>
            </a:extLst>
          </p:cNvPr>
          <p:cNvSpPr/>
          <p:nvPr/>
        </p:nvSpPr>
        <p:spPr>
          <a:xfrm>
            <a:off x="586446" y="1505469"/>
            <a:ext cx="8121455" cy="1938992"/>
          </a:xfrm>
          <a:prstGeom prst="rect">
            <a:avLst/>
          </a:prstGeom>
        </p:spPr>
        <p:txBody>
          <a:bodyPr wrap="square">
            <a:spAutoFit/>
          </a:bodyPr>
          <a:lstStyle/>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MongoDB</a:t>
            </a:r>
            <a:r>
              <a:rPr lang="zh-CN" altLang="en-US" sz="2000" dirty="0">
                <a:solidFill>
                  <a:srgbClr val="30312F"/>
                </a:solidFill>
                <a:latin typeface="微软雅黑" panose="020B0503020204020204" pitchFamily="34" charset="-122"/>
                <a:ea typeface="微软雅黑" panose="020B0503020204020204" pitchFamily="34" charset="-122"/>
              </a:rPr>
              <a:t>是一个基于分布式文件存储的数据库。由</a:t>
            </a:r>
            <a:r>
              <a:rPr lang="en-US" altLang="zh-CN" sz="2000" dirty="0">
                <a:solidFill>
                  <a:srgbClr val="30312F"/>
                </a:solidFill>
                <a:latin typeface="微软雅黑" panose="020B0503020204020204" pitchFamily="34" charset="-122"/>
                <a:ea typeface="微软雅黑" panose="020B0503020204020204" pitchFamily="34" charset="-122"/>
              </a:rPr>
              <a:t>C++</a:t>
            </a:r>
            <a:r>
              <a:rPr lang="zh-CN" altLang="en-US" sz="2000" dirty="0">
                <a:solidFill>
                  <a:srgbClr val="30312F"/>
                </a:solidFill>
                <a:latin typeface="微软雅黑" panose="020B0503020204020204" pitchFamily="34" charset="-122"/>
                <a:ea typeface="微软雅黑" panose="020B0503020204020204" pitchFamily="34" charset="-122"/>
              </a:rPr>
              <a:t>语言编写，是一个介于关系数据库和非关系数据库之间的产品，是非关系数据库当中功能最丰富，最像关系数据库的。它 支持的数据结构非常松散，可以存储比较复杂的数据类型。它支持的查询语言非常强大，其语法有点类似于面向对象的查询语言，几乎可以实现类似关系数据库单表查询的绝大部分功能，而且还支持对数据建立索引。</a:t>
            </a:r>
          </a:p>
        </p:txBody>
      </p:sp>
      <p:pic>
        <p:nvPicPr>
          <p:cNvPr id="11" name="Picture 3">
            <a:extLst>
              <a:ext uri="{FF2B5EF4-FFF2-40B4-BE49-F238E27FC236}">
                <a16:creationId xmlns:a16="http://schemas.microsoft.com/office/drawing/2014/main" id="{BA48EE31-660B-45E4-9E2B-9946E1266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168" y="4169812"/>
            <a:ext cx="3809013" cy="118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579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内容占位符 2"/>
          <p:cNvSpPr>
            <a:spLocks noGrp="1"/>
          </p:cNvSpPr>
          <p:nvPr>
            <p:ph idx="1"/>
          </p:nvPr>
        </p:nvSpPr>
        <p:spPr/>
        <p:txBody>
          <a:bodyPr>
            <a:normAutofit/>
          </a:bodyPr>
          <a:lstStyle/>
          <a:p>
            <a:pPr>
              <a:spcBef>
                <a:spcPts val="0"/>
              </a:spcBef>
              <a:spcAft>
                <a:spcPts val="900"/>
              </a:spcAft>
            </a:pPr>
            <a:r>
              <a:rPr lang="en-US" altLang="zh-CN" sz="2000" dirty="0"/>
              <a:t>R</a:t>
            </a:r>
            <a:r>
              <a:rPr lang="zh-CN" altLang="en-US" sz="2000" dirty="0"/>
              <a:t>语言实战</a:t>
            </a:r>
            <a:r>
              <a:rPr lang="en-US" altLang="zh-CN" sz="2000" dirty="0"/>
              <a:t>(</a:t>
            </a:r>
            <a:r>
              <a:rPr lang="zh-CN" altLang="en-US" sz="2000" dirty="0"/>
              <a:t>第二版</a:t>
            </a:r>
            <a:r>
              <a:rPr lang="en-US" altLang="zh-CN" sz="2000" dirty="0"/>
              <a:t>)</a:t>
            </a:r>
          </a:p>
          <a:p>
            <a:pPr>
              <a:spcBef>
                <a:spcPts val="0"/>
              </a:spcBef>
              <a:spcAft>
                <a:spcPts val="900"/>
              </a:spcAft>
            </a:pPr>
            <a:r>
              <a:rPr lang="zh-CN" altLang="en-US" sz="2000" dirty="0"/>
              <a:t>数据挖掘导论，</a:t>
            </a:r>
            <a:r>
              <a:rPr lang="en-US" altLang="zh-CN" sz="2000" dirty="0"/>
              <a:t>Introduction to Data Mining</a:t>
            </a:r>
          </a:p>
          <a:p>
            <a:pPr marL="0" indent="0">
              <a:spcBef>
                <a:spcPts val="0"/>
              </a:spcBef>
              <a:buNone/>
            </a:pPr>
            <a:r>
              <a:rPr lang="en-US" altLang="zh-CN" sz="2000" dirty="0"/>
              <a:t>[</a:t>
            </a:r>
            <a:r>
              <a:rPr lang="zh-CN" altLang="en-US" sz="2000" dirty="0"/>
              <a:t>美</a:t>
            </a:r>
            <a:r>
              <a:rPr lang="en-US" altLang="zh-CN" sz="2000" dirty="0"/>
              <a:t>]Pang-Ning Tan</a:t>
            </a:r>
            <a:r>
              <a:rPr lang="zh-CN" altLang="en-US" sz="2000" dirty="0"/>
              <a:t>，</a:t>
            </a:r>
            <a:r>
              <a:rPr lang="en-US" altLang="zh-CN" sz="2000" dirty="0"/>
              <a:t>Michael Steinbach</a:t>
            </a:r>
            <a:r>
              <a:rPr lang="zh-CN" altLang="en-US" sz="2000" dirty="0"/>
              <a:t>，</a:t>
            </a:r>
            <a:r>
              <a:rPr lang="en-US" altLang="zh-CN" sz="2000" dirty="0"/>
              <a:t>Vipin Kumar </a:t>
            </a:r>
            <a:r>
              <a:rPr lang="zh-CN" altLang="en-US" sz="2000" dirty="0"/>
              <a:t>著，范明、范宏建译，人民邮电出版社</a:t>
            </a:r>
            <a:endParaRPr lang="en-US" altLang="zh-CN" sz="2000" dirty="0"/>
          </a:p>
          <a:p>
            <a:r>
              <a:rPr lang="en-US" altLang="zh-CN" sz="2000" dirty="0"/>
              <a:t>An Introduction to Statistical Learning with Applications in R</a:t>
            </a:r>
          </a:p>
          <a:p>
            <a:pPr marL="0" indent="0">
              <a:buNone/>
            </a:pPr>
            <a:r>
              <a:rPr lang="zh-CN" altLang="en-US" sz="2000" dirty="0"/>
              <a:t>（ </a:t>
            </a:r>
            <a:r>
              <a:rPr lang="en-US" altLang="zh-CN" sz="2000" dirty="0"/>
              <a:t>http://www-bcf.usc.edu/~gareth/ISL</a:t>
            </a:r>
            <a:r>
              <a:rPr lang="zh-CN" altLang="en-US" sz="2000" dirty="0"/>
              <a:t>）</a:t>
            </a:r>
          </a:p>
          <a:p>
            <a:r>
              <a:rPr lang="en-US" altLang="zh-CN" sz="2000" dirty="0"/>
              <a:t>The element of statistical learning </a:t>
            </a:r>
          </a:p>
          <a:p>
            <a:pPr marL="0" indent="0">
              <a:buNone/>
            </a:pPr>
            <a:r>
              <a:rPr lang="zh-CN" altLang="en-US" sz="2000" dirty="0"/>
              <a:t>（</a:t>
            </a:r>
            <a:r>
              <a:rPr lang="en-US" altLang="zh-CN" sz="2000" dirty="0"/>
              <a:t>http://statweb.stanford.edu/~tibs/ElemStatLearn</a:t>
            </a:r>
            <a:r>
              <a:rPr lang="zh-CN" altLang="en-US" sz="2000" dirty="0"/>
              <a:t>）</a:t>
            </a:r>
          </a:p>
          <a:p>
            <a:endParaRPr lang="en-US" altLang="zh-CN" sz="2000" dirty="0"/>
          </a:p>
          <a:p>
            <a:r>
              <a:rPr lang="zh-CN" altLang="en-US" sz="2000" dirty="0"/>
              <a:t>随时补充</a:t>
            </a:r>
            <a:r>
              <a:rPr lang="en-US" altLang="zh-CN" sz="2000" dirty="0"/>
              <a:t>……</a:t>
            </a:r>
            <a:endParaRPr lang="zh-CN" altLang="en-US" sz="2000" dirty="0"/>
          </a:p>
        </p:txBody>
      </p:sp>
    </p:spTree>
    <p:extLst>
      <p:ext uri="{BB962C8B-B14F-4D97-AF65-F5344CB8AC3E}">
        <p14:creationId xmlns:p14="http://schemas.microsoft.com/office/powerpoint/2010/main" val="61222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1" name="Picture 2" descr="C:\Users\Denver\Pictures\云计算.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3" y="3357439"/>
            <a:ext cx="4156075"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矩形 4"/>
          <p:cNvSpPr>
            <a:spLocks noChangeArrowheads="1"/>
          </p:cNvSpPr>
          <p:nvPr/>
        </p:nvSpPr>
        <p:spPr bwMode="auto">
          <a:xfrm>
            <a:off x="5003800" y="3735388"/>
            <a:ext cx="3024188"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ts val="900"/>
              </a:spcBef>
            </a:pPr>
            <a:r>
              <a:rPr lang="zh-CN" altLang="en-US" sz="2000" dirty="0">
                <a:solidFill>
                  <a:srgbClr val="30312F"/>
                </a:solidFill>
                <a:latin typeface="微软雅黑" panose="020B0503020204020204" pitchFamily="34" charset="-122"/>
                <a:ea typeface="微软雅黑" panose="020B0503020204020204" pitchFamily="34" charset="-122"/>
              </a:rPr>
              <a:t>云计算是一种资源交付和使用模式，指通过网络获得应用所需的资源（硬件、平台、软件）。提供资源的网络被称为“云”。</a:t>
            </a:r>
          </a:p>
        </p:txBody>
      </p:sp>
      <p:sp>
        <p:nvSpPr>
          <p:cNvPr id="11" name="标题 2"/>
          <p:cNvSpPr>
            <a:spLocks noGrp="1"/>
          </p:cNvSpPr>
          <p:nvPr>
            <p:ph type="title"/>
          </p:nvPr>
        </p:nvSpPr>
        <p:spPr/>
        <p:txBody>
          <a:bodyPr>
            <a:normAutofit/>
          </a:bodyPr>
          <a:lstStyle/>
          <a:p>
            <a:r>
              <a:rPr lang="zh-CN" altLang="en-US" dirty="0"/>
              <a:t>云计算和云存储</a:t>
            </a:r>
          </a:p>
        </p:txBody>
      </p:sp>
      <p:sp>
        <p:nvSpPr>
          <p:cNvPr id="3" name="矩形 2">
            <a:extLst>
              <a:ext uri="{FF2B5EF4-FFF2-40B4-BE49-F238E27FC236}">
                <a16:creationId xmlns:a16="http://schemas.microsoft.com/office/drawing/2014/main" id="{F24BBAD1-3458-4D24-8BEC-2F0A6C2483D7}"/>
              </a:ext>
            </a:extLst>
          </p:cNvPr>
          <p:cNvSpPr/>
          <p:nvPr/>
        </p:nvSpPr>
        <p:spPr>
          <a:xfrm>
            <a:off x="487363" y="1290742"/>
            <a:ext cx="7886699" cy="1477328"/>
          </a:xfrm>
          <a:prstGeom prst="rect">
            <a:avLst/>
          </a:prstGeom>
        </p:spPr>
        <p:txBody>
          <a:bodyPr wrap="square">
            <a:spAutoFit/>
          </a:bodyPr>
          <a:lstStyle/>
          <a:p>
            <a:pPr latinLnBrk="1">
              <a:spcBef>
                <a:spcPts val="900"/>
              </a:spcBef>
            </a:pPr>
            <a:r>
              <a:rPr lang="zh-CN" altLang="en-US" dirty="0">
                <a:solidFill>
                  <a:srgbClr val="30312F"/>
                </a:solidFill>
                <a:latin typeface="微软雅黑" panose="020B0503020204020204" pitchFamily="34" charset="-122"/>
                <a:ea typeface="微软雅黑" panose="020B0503020204020204" pitchFamily="34" charset="-122"/>
              </a:rPr>
              <a:t>云计算（</a:t>
            </a:r>
            <a:r>
              <a:rPr lang="en-US" altLang="zh-CN" dirty="0">
                <a:solidFill>
                  <a:srgbClr val="30312F"/>
                </a:solidFill>
                <a:latin typeface="微软雅黑" panose="020B0503020204020204" pitchFamily="34" charset="-122"/>
                <a:ea typeface="微软雅黑" panose="020B0503020204020204" pitchFamily="34" charset="-122"/>
              </a:rPr>
              <a:t>cloud computing</a:t>
            </a:r>
            <a:r>
              <a:rPr lang="zh-CN" altLang="en-US" dirty="0">
                <a:solidFill>
                  <a:srgbClr val="30312F"/>
                </a:solidFill>
                <a:latin typeface="微软雅黑" panose="020B0503020204020204" pitchFamily="34" charset="-122"/>
                <a:ea typeface="微软雅黑" panose="020B0503020204020204" pitchFamily="34" charset="-122"/>
              </a:rPr>
              <a:t>），是分布式计算技术的一种，其最基本的概念，是透过网络将庞大的计算处理程序自动分拆成无数个较小的子程序，再交由多部服务器所组成的庞大系统经搜寻、计算分析之后将处理结果回传给用户。透过这项技术，网络服务提供者可以在数秒之内，达成处理数以千万计甚至亿计的信息，达到和“超级计算机”同样强大效能的网络服务。</a:t>
            </a:r>
            <a:endParaRPr lang="en-US" altLang="zh-CN" dirty="0">
              <a:solidFill>
                <a:srgbClr val="30312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3411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91"/>
                                        </p:tgtEl>
                                        <p:attrNameLst>
                                          <p:attrName>style.visibility</p:attrName>
                                        </p:attrNameLst>
                                      </p:cBhvr>
                                      <p:to>
                                        <p:strVal val="visible"/>
                                      </p:to>
                                    </p:set>
                                    <p:anim calcmode="lin" valueType="num">
                                      <p:cBhvr additive="base">
                                        <p:cTn id="7" dur="500" fill="hold"/>
                                        <p:tgtEl>
                                          <p:spTgt spid="67591"/>
                                        </p:tgtEl>
                                        <p:attrNameLst>
                                          <p:attrName>ppt_x</p:attrName>
                                        </p:attrNameLst>
                                      </p:cBhvr>
                                      <p:tavLst>
                                        <p:tav tm="0">
                                          <p:val>
                                            <p:strVal val="#ppt_x"/>
                                          </p:val>
                                        </p:tav>
                                        <p:tav tm="100000">
                                          <p:val>
                                            <p:strVal val="#ppt_x"/>
                                          </p:val>
                                        </p:tav>
                                      </p:tavLst>
                                    </p:anim>
                                    <p:anim calcmode="lin" valueType="num">
                                      <p:cBhvr additive="base">
                                        <p:cTn id="8" dur="500" fill="hold"/>
                                        <p:tgtEl>
                                          <p:spTgt spid="6759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92"/>
                                        </p:tgtEl>
                                        <p:attrNameLst>
                                          <p:attrName>style.visibility</p:attrName>
                                        </p:attrNameLst>
                                      </p:cBhvr>
                                      <p:to>
                                        <p:strVal val="visible"/>
                                      </p:to>
                                    </p:set>
                                    <p:anim calcmode="lin" valueType="num">
                                      <p:cBhvr additive="base">
                                        <p:cTn id="13" dur="500" fill="hold"/>
                                        <p:tgtEl>
                                          <p:spTgt spid="67592"/>
                                        </p:tgtEl>
                                        <p:attrNameLst>
                                          <p:attrName>ppt_x</p:attrName>
                                        </p:attrNameLst>
                                      </p:cBhvr>
                                      <p:tavLst>
                                        <p:tav tm="0">
                                          <p:val>
                                            <p:strVal val="#ppt_x"/>
                                          </p:val>
                                        </p:tav>
                                        <p:tav tm="100000">
                                          <p:val>
                                            <p:strVal val="#ppt_x"/>
                                          </p:val>
                                        </p:tav>
                                      </p:tavLst>
                                    </p:anim>
                                    <p:anim calcmode="lin" valueType="num">
                                      <p:cBhvr additive="base">
                                        <p:cTn id="14"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云形 10"/>
          <p:cNvSpPr>
            <a:spLocks noChangeArrowheads="1"/>
          </p:cNvSpPr>
          <p:nvPr/>
        </p:nvSpPr>
        <p:spPr bwMode="auto">
          <a:xfrm>
            <a:off x="830911" y="1949743"/>
            <a:ext cx="1728787" cy="1008063"/>
          </a:xfrm>
          <a:custGeom>
            <a:avLst/>
            <a:gdLst>
              <a:gd name="T0" fmla="*/ 3900 w 43200"/>
              <a:gd name="T1" fmla="*/ 14370 h 43200"/>
              <a:gd name="T2" fmla="*/ 5623 w 43200"/>
              <a:gd name="T3" fmla="*/ 6907 h 43200"/>
              <a:gd name="T4" fmla="*/ 14005 w 43200"/>
              <a:gd name="T5" fmla="*/ 5202 h 43200"/>
              <a:gd name="T6" fmla="*/ 22456 w 43200"/>
              <a:gd name="T7" fmla="*/ 3432 h 43200"/>
              <a:gd name="T8" fmla="*/ 25749 w 43200"/>
              <a:gd name="T9" fmla="*/ 200 h 43200"/>
              <a:gd name="T10" fmla="*/ 29833 w 43200"/>
              <a:gd name="T11" fmla="*/ 2481 h 43200"/>
              <a:gd name="T12" fmla="*/ 35463 w 43200"/>
              <a:gd name="T13" fmla="*/ 690 h 43200"/>
              <a:gd name="T14" fmla="*/ 38318 w 43200"/>
              <a:gd name="T15" fmla="*/ 5576 h 43200"/>
              <a:gd name="T16" fmla="*/ 41982 w 43200"/>
              <a:gd name="T17" fmla="*/ 10318 h 43200"/>
              <a:gd name="T18" fmla="*/ 41818 w 43200"/>
              <a:gd name="T19" fmla="*/ 15460 h 43200"/>
              <a:gd name="T20" fmla="*/ 43016 w 43200"/>
              <a:gd name="T21" fmla="*/ 23322 h 43200"/>
              <a:gd name="T22" fmla="*/ 37404 w 43200"/>
              <a:gd name="T23" fmla="*/ 30204 h 43200"/>
              <a:gd name="T24" fmla="*/ 35395 w 43200"/>
              <a:gd name="T25" fmla="*/ 36101 h 43200"/>
              <a:gd name="T26" fmla="*/ 28555 w 43200"/>
              <a:gd name="T27" fmla="*/ 36815 h 43200"/>
              <a:gd name="T28" fmla="*/ 23667 w 43200"/>
              <a:gd name="T29" fmla="*/ 43106 h 43200"/>
              <a:gd name="T30" fmla="*/ 16480 w 43200"/>
              <a:gd name="T31" fmla="*/ 39266 h 43200"/>
              <a:gd name="T32" fmla="*/ 5804 w 43200"/>
              <a:gd name="T33" fmla="*/ 35472 h 43200"/>
              <a:gd name="T34" fmla="*/ 1110 w 43200"/>
              <a:gd name="T35" fmla="*/ 31250 h 43200"/>
              <a:gd name="T36" fmla="*/ 2113 w 43200"/>
              <a:gd name="T37" fmla="*/ 25551 h 43200"/>
              <a:gd name="T38" fmla="*/ -5 w 43200"/>
              <a:gd name="T39" fmla="*/ 19704 h 43200"/>
              <a:gd name="T40" fmla="*/ 3863 w 43200"/>
              <a:gd name="T41" fmla="*/ 14507 h 43200"/>
              <a:gd name="T42" fmla="*/ 3900 w 43200"/>
              <a:gd name="T43" fmla="*/ 14370 h 43200"/>
              <a:gd name="T44" fmla="*/ 4693 w 43200"/>
              <a:gd name="T45" fmla="*/ 26177 h 43200"/>
              <a:gd name="T46" fmla="*/ 2160 w 43200"/>
              <a:gd name="T47" fmla="*/ 25380 h 43200"/>
              <a:gd name="T48" fmla="*/ 6928 w 43200"/>
              <a:gd name="T49" fmla="*/ 34899 h 43200"/>
              <a:gd name="T50" fmla="*/ 5820 w 43200"/>
              <a:gd name="T51" fmla="*/ 35280 h 43200"/>
              <a:gd name="T52" fmla="*/ 16478 w 43200"/>
              <a:gd name="T53" fmla="*/ 39090 h 43200"/>
              <a:gd name="T54" fmla="*/ 15810 w 43200"/>
              <a:gd name="T55" fmla="*/ 37350 h 43200"/>
              <a:gd name="T56" fmla="*/ 28827 w 43200"/>
              <a:gd name="T57" fmla="*/ 34751 h 43200"/>
              <a:gd name="T58" fmla="*/ 28560 w 43200"/>
              <a:gd name="T59" fmla="*/ 36660 h 43200"/>
              <a:gd name="T60" fmla="*/ 34129 w 43200"/>
              <a:gd name="T61" fmla="*/ 22954 h 43200"/>
              <a:gd name="T62" fmla="*/ 37380 w 43200"/>
              <a:gd name="T63" fmla="*/ 30090 h 43200"/>
              <a:gd name="T64" fmla="*/ 41798 w 43200"/>
              <a:gd name="T65" fmla="*/ 15354 h 43200"/>
              <a:gd name="T66" fmla="*/ 40350 w 43200"/>
              <a:gd name="T67" fmla="*/ 18030 h 43200"/>
              <a:gd name="T68" fmla="*/ 38324 w 43200"/>
              <a:gd name="T69" fmla="*/ 5426 h 43200"/>
              <a:gd name="T70" fmla="*/ 38400 w 43200"/>
              <a:gd name="T71" fmla="*/ 6690 h 43200"/>
              <a:gd name="T72" fmla="*/ 29078 w 43200"/>
              <a:gd name="T73" fmla="*/ 3952 h 43200"/>
              <a:gd name="T74" fmla="*/ 29820 w 43200"/>
              <a:gd name="T75" fmla="*/ 2340 h 43200"/>
              <a:gd name="T76" fmla="*/ 22141 w 43200"/>
              <a:gd name="T77" fmla="*/ 4720 h 43200"/>
              <a:gd name="T78" fmla="*/ 22500 w 43200"/>
              <a:gd name="T79" fmla="*/ 3330 h 43200"/>
              <a:gd name="T80" fmla="*/ 14000 w 43200"/>
              <a:gd name="T81" fmla="*/ 5192 h 43200"/>
              <a:gd name="T82" fmla="*/ 15300 w 43200"/>
              <a:gd name="T83" fmla="*/ 6540 h 43200"/>
              <a:gd name="T84" fmla="*/ 4127 w 43200"/>
              <a:gd name="T85" fmla="*/ 15789 h 43200"/>
              <a:gd name="T86" fmla="*/ 3900 w 43200"/>
              <a:gd name="T87" fmla="*/ 1437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blipFill dpi="0" rotWithShape="1">
            <a:blip r:embed="rId2"/>
            <a:srcRect/>
            <a:stretch>
              <a:fillRect/>
            </a:stretch>
          </a:blipFill>
          <a:ln w="9525">
            <a:solidFill>
              <a:schemeClr val="tx1"/>
            </a:solidFill>
            <a:bevel/>
            <a:headEnd/>
            <a:tailEnd/>
          </a:ln>
        </p:spPr>
        <p:txBody>
          <a:bodyPr/>
          <a:lstStyle/>
          <a:p>
            <a:pPr eaLnBrk="0" hangingPunct="0"/>
            <a:endParaRPr lang="zh-CN" altLang="en-US">
              <a:solidFill>
                <a:srgbClr val="30312F"/>
              </a:solidFill>
            </a:endParaRPr>
          </a:p>
        </p:txBody>
      </p:sp>
      <p:sp>
        <p:nvSpPr>
          <p:cNvPr id="68612" name="云形 11"/>
          <p:cNvSpPr>
            <a:spLocks noChangeArrowheads="1"/>
          </p:cNvSpPr>
          <p:nvPr/>
        </p:nvSpPr>
        <p:spPr bwMode="auto">
          <a:xfrm>
            <a:off x="3364841" y="1949743"/>
            <a:ext cx="1728788" cy="1008062"/>
          </a:xfrm>
          <a:custGeom>
            <a:avLst/>
            <a:gdLst>
              <a:gd name="T0" fmla="*/ 3900 w 43200"/>
              <a:gd name="T1" fmla="*/ 14370 h 43200"/>
              <a:gd name="T2" fmla="*/ 5623 w 43200"/>
              <a:gd name="T3" fmla="*/ 6907 h 43200"/>
              <a:gd name="T4" fmla="*/ 14005 w 43200"/>
              <a:gd name="T5" fmla="*/ 5202 h 43200"/>
              <a:gd name="T6" fmla="*/ 22456 w 43200"/>
              <a:gd name="T7" fmla="*/ 3432 h 43200"/>
              <a:gd name="T8" fmla="*/ 25749 w 43200"/>
              <a:gd name="T9" fmla="*/ 200 h 43200"/>
              <a:gd name="T10" fmla="*/ 29833 w 43200"/>
              <a:gd name="T11" fmla="*/ 2481 h 43200"/>
              <a:gd name="T12" fmla="*/ 35463 w 43200"/>
              <a:gd name="T13" fmla="*/ 690 h 43200"/>
              <a:gd name="T14" fmla="*/ 38318 w 43200"/>
              <a:gd name="T15" fmla="*/ 5576 h 43200"/>
              <a:gd name="T16" fmla="*/ 41982 w 43200"/>
              <a:gd name="T17" fmla="*/ 10318 h 43200"/>
              <a:gd name="T18" fmla="*/ 41818 w 43200"/>
              <a:gd name="T19" fmla="*/ 15460 h 43200"/>
              <a:gd name="T20" fmla="*/ 43016 w 43200"/>
              <a:gd name="T21" fmla="*/ 23322 h 43200"/>
              <a:gd name="T22" fmla="*/ 37404 w 43200"/>
              <a:gd name="T23" fmla="*/ 30204 h 43200"/>
              <a:gd name="T24" fmla="*/ 35395 w 43200"/>
              <a:gd name="T25" fmla="*/ 36101 h 43200"/>
              <a:gd name="T26" fmla="*/ 28555 w 43200"/>
              <a:gd name="T27" fmla="*/ 36815 h 43200"/>
              <a:gd name="T28" fmla="*/ 23667 w 43200"/>
              <a:gd name="T29" fmla="*/ 43106 h 43200"/>
              <a:gd name="T30" fmla="*/ 16480 w 43200"/>
              <a:gd name="T31" fmla="*/ 39266 h 43200"/>
              <a:gd name="T32" fmla="*/ 5804 w 43200"/>
              <a:gd name="T33" fmla="*/ 35472 h 43200"/>
              <a:gd name="T34" fmla="*/ 1110 w 43200"/>
              <a:gd name="T35" fmla="*/ 31250 h 43200"/>
              <a:gd name="T36" fmla="*/ 2113 w 43200"/>
              <a:gd name="T37" fmla="*/ 25551 h 43200"/>
              <a:gd name="T38" fmla="*/ -5 w 43200"/>
              <a:gd name="T39" fmla="*/ 19704 h 43200"/>
              <a:gd name="T40" fmla="*/ 3863 w 43200"/>
              <a:gd name="T41" fmla="*/ 14507 h 43200"/>
              <a:gd name="T42" fmla="*/ 3900 w 43200"/>
              <a:gd name="T43" fmla="*/ 14370 h 43200"/>
              <a:gd name="T44" fmla="*/ 4693 w 43200"/>
              <a:gd name="T45" fmla="*/ 26177 h 43200"/>
              <a:gd name="T46" fmla="*/ 2160 w 43200"/>
              <a:gd name="T47" fmla="*/ 25380 h 43200"/>
              <a:gd name="T48" fmla="*/ 6928 w 43200"/>
              <a:gd name="T49" fmla="*/ 34899 h 43200"/>
              <a:gd name="T50" fmla="*/ 5820 w 43200"/>
              <a:gd name="T51" fmla="*/ 35280 h 43200"/>
              <a:gd name="T52" fmla="*/ 16478 w 43200"/>
              <a:gd name="T53" fmla="*/ 39090 h 43200"/>
              <a:gd name="T54" fmla="*/ 15810 w 43200"/>
              <a:gd name="T55" fmla="*/ 37350 h 43200"/>
              <a:gd name="T56" fmla="*/ 28827 w 43200"/>
              <a:gd name="T57" fmla="*/ 34751 h 43200"/>
              <a:gd name="T58" fmla="*/ 28560 w 43200"/>
              <a:gd name="T59" fmla="*/ 36660 h 43200"/>
              <a:gd name="T60" fmla="*/ 34129 w 43200"/>
              <a:gd name="T61" fmla="*/ 22954 h 43200"/>
              <a:gd name="T62" fmla="*/ 37380 w 43200"/>
              <a:gd name="T63" fmla="*/ 30090 h 43200"/>
              <a:gd name="T64" fmla="*/ 41798 w 43200"/>
              <a:gd name="T65" fmla="*/ 15354 h 43200"/>
              <a:gd name="T66" fmla="*/ 40350 w 43200"/>
              <a:gd name="T67" fmla="*/ 18030 h 43200"/>
              <a:gd name="T68" fmla="*/ 38324 w 43200"/>
              <a:gd name="T69" fmla="*/ 5426 h 43200"/>
              <a:gd name="T70" fmla="*/ 38400 w 43200"/>
              <a:gd name="T71" fmla="*/ 6690 h 43200"/>
              <a:gd name="T72" fmla="*/ 29078 w 43200"/>
              <a:gd name="T73" fmla="*/ 3952 h 43200"/>
              <a:gd name="T74" fmla="*/ 29820 w 43200"/>
              <a:gd name="T75" fmla="*/ 2340 h 43200"/>
              <a:gd name="T76" fmla="*/ 22141 w 43200"/>
              <a:gd name="T77" fmla="*/ 4720 h 43200"/>
              <a:gd name="T78" fmla="*/ 22500 w 43200"/>
              <a:gd name="T79" fmla="*/ 3330 h 43200"/>
              <a:gd name="T80" fmla="*/ 14000 w 43200"/>
              <a:gd name="T81" fmla="*/ 5192 h 43200"/>
              <a:gd name="T82" fmla="*/ 15300 w 43200"/>
              <a:gd name="T83" fmla="*/ 6540 h 43200"/>
              <a:gd name="T84" fmla="*/ 4127 w 43200"/>
              <a:gd name="T85" fmla="*/ 15789 h 43200"/>
              <a:gd name="T86" fmla="*/ 3900 w 43200"/>
              <a:gd name="T87" fmla="*/ 1437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blipFill dpi="0" rotWithShape="1">
            <a:blip r:embed="rId3"/>
            <a:srcRect/>
            <a:stretch>
              <a:fillRect/>
            </a:stretch>
          </a:blipFill>
          <a:ln w="9525">
            <a:solidFill>
              <a:schemeClr val="tx1"/>
            </a:solidFill>
            <a:bevel/>
            <a:headEnd/>
            <a:tailEnd/>
          </a:ln>
        </p:spPr>
        <p:txBody>
          <a:bodyPr/>
          <a:lstStyle/>
          <a:p>
            <a:pPr eaLnBrk="0" hangingPunct="0"/>
            <a:endParaRPr lang="zh-CN" altLang="en-US"/>
          </a:p>
        </p:txBody>
      </p:sp>
      <p:sp>
        <p:nvSpPr>
          <p:cNvPr id="68613" name="云形 12"/>
          <p:cNvSpPr>
            <a:spLocks noChangeArrowheads="1"/>
          </p:cNvSpPr>
          <p:nvPr/>
        </p:nvSpPr>
        <p:spPr bwMode="auto">
          <a:xfrm>
            <a:off x="5898772" y="1949743"/>
            <a:ext cx="1728787" cy="1008063"/>
          </a:xfrm>
          <a:custGeom>
            <a:avLst/>
            <a:gdLst>
              <a:gd name="T0" fmla="*/ 3900 w 43200"/>
              <a:gd name="T1" fmla="*/ 14370 h 43200"/>
              <a:gd name="T2" fmla="*/ 5623 w 43200"/>
              <a:gd name="T3" fmla="*/ 6907 h 43200"/>
              <a:gd name="T4" fmla="*/ 14005 w 43200"/>
              <a:gd name="T5" fmla="*/ 5202 h 43200"/>
              <a:gd name="T6" fmla="*/ 22456 w 43200"/>
              <a:gd name="T7" fmla="*/ 3432 h 43200"/>
              <a:gd name="T8" fmla="*/ 25749 w 43200"/>
              <a:gd name="T9" fmla="*/ 200 h 43200"/>
              <a:gd name="T10" fmla="*/ 29833 w 43200"/>
              <a:gd name="T11" fmla="*/ 2481 h 43200"/>
              <a:gd name="T12" fmla="*/ 35463 w 43200"/>
              <a:gd name="T13" fmla="*/ 690 h 43200"/>
              <a:gd name="T14" fmla="*/ 38318 w 43200"/>
              <a:gd name="T15" fmla="*/ 5576 h 43200"/>
              <a:gd name="T16" fmla="*/ 41982 w 43200"/>
              <a:gd name="T17" fmla="*/ 10318 h 43200"/>
              <a:gd name="T18" fmla="*/ 41818 w 43200"/>
              <a:gd name="T19" fmla="*/ 15460 h 43200"/>
              <a:gd name="T20" fmla="*/ 43016 w 43200"/>
              <a:gd name="T21" fmla="*/ 23322 h 43200"/>
              <a:gd name="T22" fmla="*/ 37404 w 43200"/>
              <a:gd name="T23" fmla="*/ 30204 h 43200"/>
              <a:gd name="T24" fmla="*/ 35395 w 43200"/>
              <a:gd name="T25" fmla="*/ 36101 h 43200"/>
              <a:gd name="T26" fmla="*/ 28555 w 43200"/>
              <a:gd name="T27" fmla="*/ 36815 h 43200"/>
              <a:gd name="T28" fmla="*/ 23667 w 43200"/>
              <a:gd name="T29" fmla="*/ 43106 h 43200"/>
              <a:gd name="T30" fmla="*/ 16480 w 43200"/>
              <a:gd name="T31" fmla="*/ 39266 h 43200"/>
              <a:gd name="T32" fmla="*/ 5804 w 43200"/>
              <a:gd name="T33" fmla="*/ 35472 h 43200"/>
              <a:gd name="T34" fmla="*/ 1110 w 43200"/>
              <a:gd name="T35" fmla="*/ 31250 h 43200"/>
              <a:gd name="T36" fmla="*/ 2113 w 43200"/>
              <a:gd name="T37" fmla="*/ 25551 h 43200"/>
              <a:gd name="T38" fmla="*/ -5 w 43200"/>
              <a:gd name="T39" fmla="*/ 19704 h 43200"/>
              <a:gd name="T40" fmla="*/ 3863 w 43200"/>
              <a:gd name="T41" fmla="*/ 14507 h 43200"/>
              <a:gd name="T42" fmla="*/ 3900 w 43200"/>
              <a:gd name="T43" fmla="*/ 14370 h 43200"/>
              <a:gd name="T44" fmla="*/ 4693 w 43200"/>
              <a:gd name="T45" fmla="*/ 26177 h 43200"/>
              <a:gd name="T46" fmla="*/ 2160 w 43200"/>
              <a:gd name="T47" fmla="*/ 25380 h 43200"/>
              <a:gd name="T48" fmla="*/ 6928 w 43200"/>
              <a:gd name="T49" fmla="*/ 34899 h 43200"/>
              <a:gd name="T50" fmla="*/ 5820 w 43200"/>
              <a:gd name="T51" fmla="*/ 35280 h 43200"/>
              <a:gd name="T52" fmla="*/ 16478 w 43200"/>
              <a:gd name="T53" fmla="*/ 39090 h 43200"/>
              <a:gd name="T54" fmla="*/ 15810 w 43200"/>
              <a:gd name="T55" fmla="*/ 37350 h 43200"/>
              <a:gd name="T56" fmla="*/ 28827 w 43200"/>
              <a:gd name="T57" fmla="*/ 34751 h 43200"/>
              <a:gd name="T58" fmla="*/ 28560 w 43200"/>
              <a:gd name="T59" fmla="*/ 36660 h 43200"/>
              <a:gd name="T60" fmla="*/ 34129 w 43200"/>
              <a:gd name="T61" fmla="*/ 22954 h 43200"/>
              <a:gd name="T62" fmla="*/ 37380 w 43200"/>
              <a:gd name="T63" fmla="*/ 30090 h 43200"/>
              <a:gd name="T64" fmla="*/ 41798 w 43200"/>
              <a:gd name="T65" fmla="*/ 15354 h 43200"/>
              <a:gd name="T66" fmla="*/ 40350 w 43200"/>
              <a:gd name="T67" fmla="*/ 18030 h 43200"/>
              <a:gd name="T68" fmla="*/ 38324 w 43200"/>
              <a:gd name="T69" fmla="*/ 5426 h 43200"/>
              <a:gd name="T70" fmla="*/ 38400 w 43200"/>
              <a:gd name="T71" fmla="*/ 6690 h 43200"/>
              <a:gd name="T72" fmla="*/ 29078 w 43200"/>
              <a:gd name="T73" fmla="*/ 3952 h 43200"/>
              <a:gd name="T74" fmla="*/ 29820 w 43200"/>
              <a:gd name="T75" fmla="*/ 2340 h 43200"/>
              <a:gd name="T76" fmla="*/ 22141 w 43200"/>
              <a:gd name="T77" fmla="*/ 4720 h 43200"/>
              <a:gd name="T78" fmla="*/ 22500 w 43200"/>
              <a:gd name="T79" fmla="*/ 3330 h 43200"/>
              <a:gd name="T80" fmla="*/ 14000 w 43200"/>
              <a:gd name="T81" fmla="*/ 5192 h 43200"/>
              <a:gd name="T82" fmla="*/ 15300 w 43200"/>
              <a:gd name="T83" fmla="*/ 6540 h 43200"/>
              <a:gd name="T84" fmla="*/ 4127 w 43200"/>
              <a:gd name="T85" fmla="*/ 15789 h 43200"/>
              <a:gd name="T86" fmla="*/ 3900 w 43200"/>
              <a:gd name="T87" fmla="*/ 1437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blipFill dpi="0" rotWithShape="1">
            <a:blip r:embed="rId4"/>
            <a:srcRect/>
            <a:stretch>
              <a:fillRect/>
            </a:stretch>
          </a:blipFill>
          <a:ln w="9525">
            <a:solidFill>
              <a:schemeClr val="tx1"/>
            </a:solidFill>
            <a:bevel/>
            <a:headEnd/>
            <a:tailEnd/>
          </a:ln>
        </p:spPr>
        <p:txBody>
          <a:bodyPr/>
          <a:lstStyle/>
          <a:p>
            <a:pPr eaLnBrk="0" hangingPunct="0"/>
            <a:endParaRPr lang="zh-CN" altLang="en-US"/>
          </a:p>
        </p:txBody>
      </p:sp>
      <p:sp>
        <p:nvSpPr>
          <p:cNvPr id="68614" name="云形 16"/>
          <p:cNvSpPr>
            <a:spLocks noChangeArrowheads="1"/>
          </p:cNvSpPr>
          <p:nvPr/>
        </p:nvSpPr>
        <p:spPr bwMode="auto">
          <a:xfrm>
            <a:off x="4625181" y="3334565"/>
            <a:ext cx="1728787" cy="1008062"/>
          </a:xfrm>
          <a:custGeom>
            <a:avLst/>
            <a:gdLst>
              <a:gd name="T0" fmla="*/ 3900 w 43200"/>
              <a:gd name="T1" fmla="*/ 14370 h 43200"/>
              <a:gd name="T2" fmla="*/ 5623 w 43200"/>
              <a:gd name="T3" fmla="*/ 6907 h 43200"/>
              <a:gd name="T4" fmla="*/ 14005 w 43200"/>
              <a:gd name="T5" fmla="*/ 5202 h 43200"/>
              <a:gd name="T6" fmla="*/ 22456 w 43200"/>
              <a:gd name="T7" fmla="*/ 3432 h 43200"/>
              <a:gd name="T8" fmla="*/ 25749 w 43200"/>
              <a:gd name="T9" fmla="*/ 200 h 43200"/>
              <a:gd name="T10" fmla="*/ 29833 w 43200"/>
              <a:gd name="T11" fmla="*/ 2481 h 43200"/>
              <a:gd name="T12" fmla="*/ 35463 w 43200"/>
              <a:gd name="T13" fmla="*/ 690 h 43200"/>
              <a:gd name="T14" fmla="*/ 38318 w 43200"/>
              <a:gd name="T15" fmla="*/ 5576 h 43200"/>
              <a:gd name="T16" fmla="*/ 41982 w 43200"/>
              <a:gd name="T17" fmla="*/ 10318 h 43200"/>
              <a:gd name="T18" fmla="*/ 41818 w 43200"/>
              <a:gd name="T19" fmla="*/ 15460 h 43200"/>
              <a:gd name="T20" fmla="*/ 43016 w 43200"/>
              <a:gd name="T21" fmla="*/ 23322 h 43200"/>
              <a:gd name="T22" fmla="*/ 37404 w 43200"/>
              <a:gd name="T23" fmla="*/ 30204 h 43200"/>
              <a:gd name="T24" fmla="*/ 35395 w 43200"/>
              <a:gd name="T25" fmla="*/ 36101 h 43200"/>
              <a:gd name="T26" fmla="*/ 28555 w 43200"/>
              <a:gd name="T27" fmla="*/ 36815 h 43200"/>
              <a:gd name="T28" fmla="*/ 23667 w 43200"/>
              <a:gd name="T29" fmla="*/ 43106 h 43200"/>
              <a:gd name="T30" fmla="*/ 16480 w 43200"/>
              <a:gd name="T31" fmla="*/ 39266 h 43200"/>
              <a:gd name="T32" fmla="*/ 5804 w 43200"/>
              <a:gd name="T33" fmla="*/ 35472 h 43200"/>
              <a:gd name="T34" fmla="*/ 1110 w 43200"/>
              <a:gd name="T35" fmla="*/ 31250 h 43200"/>
              <a:gd name="T36" fmla="*/ 2113 w 43200"/>
              <a:gd name="T37" fmla="*/ 25551 h 43200"/>
              <a:gd name="T38" fmla="*/ -5 w 43200"/>
              <a:gd name="T39" fmla="*/ 19704 h 43200"/>
              <a:gd name="T40" fmla="*/ 3863 w 43200"/>
              <a:gd name="T41" fmla="*/ 14507 h 43200"/>
              <a:gd name="T42" fmla="*/ 3900 w 43200"/>
              <a:gd name="T43" fmla="*/ 14370 h 43200"/>
              <a:gd name="T44" fmla="*/ 4693 w 43200"/>
              <a:gd name="T45" fmla="*/ 26177 h 43200"/>
              <a:gd name="T46" fmla="*/ 2160 w 43200"/>
              <a:gd name="T47" fmla="*/ 25380 h 43200"/>
              <a:gd name="T48" fmla="*/ 6928 w 43200"/>
              <a:gd name="T49" fmla="*/ 34899 h 43200"/>
              <a:gd name="T50" fmla="*/ 5820 w 43200"/>
              <a:gd name="T51" fmla="*/ 35280 h 43200"/>
              <a:gd name="T52" fmla="*/ 16478 w 43200"/>
              <a:gd name="T53" fmla="*/ 39090 h 43200"/>
              <a:gd name="T54" fmla="*/ 15810 w 43200"/>
              <a:gd name="T55" fmla="*/ 37350 h 43200"/>
              <a:gd name="T56" fmla="*/ 28827 w 43200"/>
              <a:gd name="T57" fmla="*/ 34751 h 43200"/>
              <a:gd name="T58" fmla="*/ 28560 w 43200"/>
              <a:gd name="T59" fmla="*/ 36660 h 43200"/>
              <a:gd name="T60" fmla="*/ 34129 w 43200"/>
              <a:gd name="T61" fmla="*/ 22954 h 43200"/>
              <a:gd name="T62" fmla="*/ 37380 w 43200"/>
              <a:gd name="T63" fmla="*/ 30090 h 43200"/>
              <a:gd name="T64" fmla="*/ 41798 w 43200"/>
              <a:gd name="T65" fmla="*/ 15354 h 43200"/>
              <a:gd name="T66" fmla="*/ 40350 w 43200"/>
              <a:gd name="T67" fmla="*/ 18030 h 43200"/>
              <a:gd name="T68" fmla="*/ 38324 w 43200"/>
              <a:gd name="T69" fmla="*/ 5426 h 43200"/>
              <a:gd name="T70" fmla="*/ 38400 w 43200"/>
              <a:gd name="T71" fmla="*/ 6690 h 43200"/>
              <a:gd name="T72" fmla="*/ 29078 w 43200"/>
              <a:gd name="T73" fmla="*/ 3952 h 43200"/>
              <a:gd name="T74" fmla="*/ 29820 w 43200"/>
              <a:gd name="T75" fmla="*/ 2340 h 43200"/>
              <a:gd name="T76" fmla="*/ 22141 w 43200"/>
              <a:gd name="T77" fmla="*/ 4720 h 43200"/>
              <a:gd name="T78" fmla="*/ 22500 w 43200"/>
              <a:gd name="T79" fmla="*/ 3330 h 43200"/>
              <a:gd name="T80" fmla="*/ 14000 w 43200"/>
              <a:gd name="T81" fmla="*/ 5192 h 43200"/>
              <a:gd name="T82" fmla="*/ 15300 w 43200"/>
              <a:gd name="T83" fmla="*/ 6540 h 43200"/>
              <a:gd name="T84" fmla="*/ 4127 w 43200"/>
              <a:gd name="T85" fmla="*/ 15789 h 43200"/>
              <a:gd name="T86" fmla="*/ 3900 w 43200"/>
              <a:gd name="T87" fmla="*/ 1437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blipFill dpi="0" rotWithShape="1">
            <a:blip r:embed="rId5"/>
            <a:srcRect/>
            <a:stretch>
              <a:fillRect/>
            </a:stretch>
          </a:blipFill>
          <a:ln w="9525">
            <a:solidFill>
              <a:schemeClr val="tx1"/>
            </a:solidFill>
            <a:bevel/>
            <a:headEnd/>
            <a:tailEnd/>
          </a:ln>
        </p:spPr>
        <p:txBody>
          <a:bodyPr/>
          <a:lstStyle/>
          <a:p>
            <a:pPr eaLnBrk="0" hangingPunct="0"/>
            <a:endParaRPr lang="zh-CN" altLang="en-US"/>
          </a:p>
        </p:txBody>
      </p:sp>
      <p:sp>
        <p:nvSpPr>
          <p:cNvPr id="68615" name="云形 17"/>
          <p:cNvSpPr>
            <a:spLocks noChangeArrowheads="1"/>
          </p:cNvSpPr>
          <p:nvPr/>
        </p:nvSpPr>
        <p:spPr bwMode="auto">
          <a:xfrm>
            <a:off x="2121693" y="3339122"/>
            <a:ext cx="1727200" cy="1008063"/>
          </a:xfrm>
          <a:custGeom>
            <a:avLst/>
            <a:gdLst>
              <a:gd name="T0" fmla="*/ 3900 w 43200"/>
              <a:gd name="T1" fmla="*/ 14370 h 43200"/>
              <a:gd name="T2" fmla="*/ 5623 w 43200"/>
              <a:gd name="T3" fmla="*/ 6907 h 43200"/>
              <a:gd name="T4" fmla="*/ 14005 w 43200"/>
              <a:gd name="T5" fmla="*/ 5202 h 43200"/>
              <a:gd name="T6" fmla="*/ 22456 w 43200"/>
              <a:gd name="T7" fmla="*/ 3432 h 43200"/>
              <a:gd name="T8" fmla="*/ 25749 w 43200"/>
              <a:gd name="T9" fmla="*/ 200 h 43200"/>
              <a:gd name="T10" fmla="*/ 29833 w 43200"/>
              <a:gd name="T11" fmla="*/ 2481 h 43200"/>
              <a:gd name="T12" fmla="*/ 35463 w 43200"/>
              <a:gd name="T13" fmla="*/ 690 h 43200"/>
              <a:gd name="T14" fmla="*/ 38318 w 43200"/>
              <a:gd name="T15" fmla="*/ 5576 h 43200"/>
              <a:gd name="T16" fmla="*/ 41982 w 43200"/>
              <a:gd name="T17" fmla="*/ 10318 h 43200"/>
              <a:gd name="T18" fmla="*/ 41818 w 43200"/>
              <a:gd name="T19" fmla="*/ 15460 h 43200"/>
              <a:gd name="T20" fmla="*/ 43016 w 43200"/>
              <a:gd name="T21" fmla="*/ 23322 h 43200"/>
              <a:gd name="T22" fmla="*/ 37404 w 43200"/>
              <a:gd name="T23" fmla="*/ 30204 h 43200"/>
              <a:gd name="T24" fmla="*/ 35395 w 43200"/>
              <a:gd name="T25" fmla="*/ 36101 h 43200"/>
              <a:gd name="T26" fmla="*/ 28555 w 43200"/>
              <a:gd name="T27" fmla="*/ 36815 h 43200"/>
              <a:gd name="T28" fmla="*/ 23667 w 43200"/>
              <a:gd name="T29" fmla="*/ 43106 h 43200"/>
              <a:gd name="T30" fmla="*/ 16480 w 43200"/>
              <a:gd name="T31" fmla="*/ 39266 h 43200"/>
              <a:gd name="T32" fmla="*/ 5804 w 43200"/>
              <a:gd name="T33" fmla="*/ 35472 h 43200"/>
              <a:gd name="T34" fmla="*/ 1110 w 43200"/>
              <a:gd name="T35" fmla="*/ 31250 h 43200"/>
              <a:gd name="T36" fmla="*/ 2113 w 43200"/>
              <a:gd name="T37" fmla="*/ 25551 h 43200"/>
              <a:gd name="T38" fmla="*/ -5 w 43200"/>
              <a:gd name="T39" fmla="*/ 19704 h 43200"/>
              <a:gd name="T40" fmla="*/ 3863 w 43200"/>
              <a:gd name="T41" fmla="*/ 14507 h 43200"/>
              <a:gd name="T42" fmla="*/ 3900 w 43200"/>
              <a:gd name="T43" fmla="*/ 14370 h 43200"/>
              <a:gd name="T44" fmla="*/ 4693 w 43200"/>
              <a:gd name="T45" fmla="*/ 26177 h 43200"/>
              <a:gd name="T46" fmla="*/ 2160 w 43200"/>
              <a:gd name="T47" fmla="*/ 25380 h 43200"/>
              <a:gd name="T48" fmla="*/ 6928 w 43200"/>
              <a:gd name="T49" fmla="*/ 34899 h 43200"/>
              <a:gd name="T50" fmla="*/ 5820 w 43200"/>
              <a:gd name="T51" fmla="*/ 35280 h 43200"/>
              <a:gd name="T52" fmla="*/ 16478 w 43200"/>
              <a:gd name="T53" fmla="*/ 39090 h 43200"/>
              <a:gd name="T54" fmla="*/ 15810 w 43200"/>
              <a:gd name="T55" fmla="*/ 37350 h 43200"/>
              <a:gd name="T56" fmla="*/ 28827 w 43200"/>
              <a:gd name="T57" fmla="*/ 34751 h 43200"/>
              <a:gd name="T58" fmla="*/ 28560 w 43200"/>
              <a:gd name="T59" fmla="*/ 36660 h 43200"/>
              <a:gd name="T60" fmla="*/ 34129 w 43200"/>
              <a:gd name="T61" fmla="*/ 22954 h 43200"/>
              <a:gd name="T62" fmla="*/ 37380 w 43200"/>
              <a:gd name="T63" fmla="*/ 30090 h 43200"/>
              <a:gd name="T64" fmla="*/ 41798 w 43200"/>
              <a:gd name="T65" fmla="*/ 15354 h 43200"/>
              <a:gd name="T66" fmla="*/ 40350 w 43200"/>
              <a:gd name="T67" fmla="*/ 18030 h 43200"/>
              <a:gd name="T68" fmla="*/ 38324 w 43200"/>
              <a:gd name="T69" fmla="*/ 5426 h 43200"/>
              <a:gd name="T70" fmla="*/ 38400 w 43200"/>
              <a:gd name="T71" fmla="*/ 6690 h 43200"/>
              <a:gd name="T72" fmla="*/ 29078 w 43200"/>
              <a:gd name="T73" fmla="*/ 3952 h 43200"/>
              <a:gd name="T74" fmla="*/ 29820 w 43200"/>
              <a:gd name="T75" fmla="*/ 2340 h 43200"/>
              <a:gd name="T76" fmla="*/ 22141 w 43200"/>
              <a:gd name="T77" fmla="*/ 4720 h 43200"/>
              <a:gd name="T78" fmla="*/ 22500 w 43200"/>
              <a:gd name="T79" fmla="*/ 3330 h 43200"/>
              <a:gd name="T80" fmla="*/ 14000 w 43200"/>
              <a:gd name="T81" fmla="*/ 5192 h 43200"/>
              <a:gd name="T82" fmla="*/ 15300 w 43200"/>
              <a:gd name="T83" fmla="*/ 6540 h 43200"/>
              <a:gd name="T84" fmla="*/ 4127 w 43200"/>
              <a:gd name="T85" fmla="*/ 15789 h 43200"/>
              <a:gd name="T86" fmla="*/ 3900 w 43200"/>
              <a:gd name="T87" fmla="*/ 1437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blipFill dpi="0" rotWithShape="1">
            <a:blip r:embed="rId6"/>
            <a:srcRect/>
            <a:stretch>
              <a:fillRect/>
            </a:stretch>
          </a:blipFill>
          <a:ln w="9525">
            <a:solidFill>
              <a:schemeClr val="tx1"/>
            </a:solidFill>
            <a:bevel/>
            <a:headEnd/>
            <a:tailEnd/>
          </a:ln>
        </p:spPr>
        <p:txBody>
          <a:bodyPr/>
          <a:lstStyle/>
          <a:p>
            <a:pPr eaLnBrk="0" hangingPunct="0"/>
            <a:endParaRPr lang="zh-CN" altLang="en-US">
              <a:solidFill>
                <a:srgbClr val="30312F"/>
              </a:solidFill>
            </a:endParaRPr>
          </a:p>
        </p:txBody>
      </p:sp>
      <p:sp>
        <p:nvSpPr>
          <p:cNvPr id="68617" name="TextBox 20"/>
          <p:cNvSpPr txBox="1">
            <a:spLocks noChangeArrowheads="1"/>
          </p:cNvSpPr>
          <p:nvPr/>
        </p:nvSpPr>
        <p:spPr bwMode="auto">
          <a:xfrm>
            <a:off x="611188" y="5006975"/>
            <a:ext cx="802798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r>
              <a:rPr lang="zh-CN" altLang="en-US" sz="2000" dirty="0">
                <a:solidFill>
                  <a:srgbClr val="30312F"/>
                </a:solidFill>
                <a:latin typeface="微软雅黑" panose="020B0503020204020204" pitchFamily="34" charset="-122"/>
                <a:ea typeface="微软雅黑" panose="020B0503020204020204" pitchFamily="34" charset="-122"/>
              </a:rPr>
              <a:t>如果数据是财富，那么大数据就是宝藏，而云计算就是挖掘和利用宝藏的利器。没有强大的计算能力，数据宝藏终究是镜中花；没有大数据的积淀，云计算也只能是杀鸡用的宰牛刀。</a:t>
            </a:r>
          </a:p>
        </p:txBody>
      </p:sp>
      <p:sp>
        <p:nvSpPr>
          <p:cNvPr id="13" name="标题 2"/>
          <p:cNvSpPr>
            <a:spLocks noGrp="1"/>
          </p:cNvSpPr>
          <p:nvPr>
            <p:ph type="title"/>
          </p:nvPr>
        </p:nvSpPr>
        <p:spPr/>
        <p:txBody>
          <a:bodyPr>
            <a:normAutofit/>
          </a:bodyPr>
          <a:lstStyle/>
          <a:p>
            <a:r>
              <a:rPr lang="zh-CN" altLang="en-US" dirty="0"/>
              <a:t>云计算和云存储</a:t>
            </a:r>
          </a:p>
        </p:txBody>
      </p:sp>
    </p:spTree>
    <p:extLst>
      <p:ext uri="{BB962C8B-B14F-4D97-AF65-F5344CB8AC3E}">
        <p14:creationId xmlns:p14="http://schemas.microsoft.com/office/powerpoint/2010/main" val="2276720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 calcmode="lin" valueType="num">
                                      <p:cBhvr additive="base">
                                        <p:cTn id="7" dur="500" fill="hold"/>
                                        <p:tgtEl>
                                          <p:spTgt spid="68610"/>
                                        </p:tgtEl>
                                        <p:attrNameLst>
                                          <p:attrName>ppt_x</p:attrName>
                                        </p:attrNameLst>
                                      </p:cBhvr>
                                      <p:tavLst>
                                        <p:tav tm="0">
                                          <p:val>
                                            <p:strVal val="#ppt_x"/>
                                          </p:val>
                                        </p:tav>
                                        <p:tav tm="100000">
                                          <p:val>
                                            <p:strVal val="#ppt_x"/>
                                          </p:val>
                                        </p:tav>
                                      </p:tavLst>
                                    </p:anim>
                                    <p:anim calcmode="lin" valueType="num">
                                      <p:cBhvr additive="base">
                                        <p:cTn id="8" dur="500" fill="hold"/>
                                        <p:tgtEl>
                                          <p:spTgt spid="6861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8612"/>
                                        </p:tgtEl>
                                        <p:attrNameLst>
                                          <p:attrName>style.visibility</p:attrName>
                                        </p:attrNameLst>
                                      </p:cBhvr>
                                      <p:to>
                                        <p:strVal val="visible"/>
                                      </p:to>
                                    </p:set>
                                    <p:anim calcmode="lin" valueType="num">
                                      <p:cBhvr additive="base">
                                        <p:cTn id="11" dur="500" fill="hold"/>
                                        <p:tgtEl>
                                          <p:spTgt spid="68612"/>
                                        </p:tgtEl>
                                        <p:attrNameLst>
                                          <p:attrName>ppt_x</p:attrName>
                                        </p:attrNameLst>
                                      </p:cBhvr>
                                      <p:tavLst>
                                        <p:tav tm="0">
                                          <p:val>
                                            <p:strVal val="#ppt_x"/>
                                          </p:val>
                                        </p:tav>
                                        <p:tav tm="100000">
                                          <p:val>
                                            <p:strVal val="#ppt_x"/>
                                          </p:val>
                                        </p:tav>
                                      </p:tavLst>
                                    </p:anim>
                                    <p:anim calcmode="lin" valueType="num">
                                      <p:cBhvr additive="base">
                                        <p:cTn id="12" dur="500" fill="hold"/>
                                        <p:tgtEl>
                                          <p:spTgt spid="6861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8613"/>
                                        </p:tgtEl>
                                        <p:attrNameLst>
                                          <p:attrName>style.visibility</p:attrName>
                                        </p:attrNameLst>
                                      </p:cBhvr>
                                      <p:to>
                                        <p:strVal val="visible"/>
                                      </p:to>
                                    </p:set>
                                    <p:anim calcmode="lin" valueType="num">
                                      <p:cBhvr additive="base">
                                        <p:cTn id="15" dur="500" fill="hold"/>
                                        <p:tgtEl>
                                          <p:spTgt spid="68613"/>
                                        </p:tgtEl>
                                        <p:attrNameLst>
                                          <p:attrName>ppt_x</p:attrName>
                                        </p:attrNameLst>
                                      </p:cBhvr>
                                      <p:tavLst>
                                        <p:tav tm="0">
                                          <p:val>
                                            <p:strVal val="#ppt_x"/>
                                          </p:val>
                                        </p:tav>
                                        <p:tav tm="100000">
                                          <p:val>
                                            <p:strVal val="#ppt_x"/>
                                          </p:val>
                                        </p:tav>
                                      </p:tavLst>
                                    </p:anim>
                                    <p:anim calcmode="lin" valueType="num">
                                      <p:cBhvr additive="base">
                                        <p:cTn id="16" dur="500" fill="hold"/>
                                        <p:tgtEl>
                                          <p:spTgt spid="68613"/>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8614"/>
                                        </p:tgtEl>
                                        <p:attrNameLst>
                                          <p:attrName>style.visibility</p:attrName>
                                        </p:attrNameLst>
                                      </p:cBhvr>
                                      <p:to>
                                        <p:strVal val="visible"/>
                                      </p:to>
                                    </p:set>
                                    <p:anim calcmode="lin" valueType="num">
                                      <p:cBhvr additive="base">
                                        <p:cTn id="19" dur="500" fill="hold"/>
                                        <p:tgtEl>
                                          <p:spTgt spid="68614"/>
                                        </p:tgtEl>
                                        <p:attrNameLst>
                                          <p:attrName>ppt_x</p:attrName>
                                        </p:attrNameLst>
                                      </p:cBhvr>
                                      <p:tavLst>
                                        <p:tav tm="0">
                                          <p:val>
                                            <p:strVal val="#ppt_x"/>
                                          </p:val>
                                        </p:tav>
                                        <p:tav tm="100000">
                                          <p:val>
                                            <p:strVal val="#ppt_x"/>
                                          </p:val>
                                        </p:tav>
                                      </p:tavLst>
                                    </p:anim>
                                    <p:anim calcmode="lin" valueType="num">
                                      <p:cBhvr additive="base">
                                        <p:cTn id="20" dur="500" fill="hold"/>
                                        <p:tgtEl>
                                          <p:spTgt spid="686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68615"/>
                                        </p:tgtEl>
                                        <p:attrNameLst>
                                          <p:attrName>style.visibility</p:attrName>
                                        </p:attrNameLst>
                                      </p:cBhvr>
                                      <p:to>
                                        <p:strVal val="visible"/>
                                      </p:to>
                                    </p:set>
                                    <p:anim calcmode="lin" valueType="num">
                                      <p:cBhvr additive="base">
                                        <p:cTn id="23" dur="500" fill="hold"/>
                                        <p:tgtEl>
                                          <p:spTgt spid="68615"/>
                                        </p:tgtEl>
                                        <p:attrNameLst>
                                          <p:attrName>ppt_x</p:attrName>
                                        </p:attrNameLst>
                                      </p:cBhvr>
                                      <p:tavLst>
                                        <p:tav tm="0">
                                          <p:val>
                                            <p:strVal val="#ppt_x"/>
                                          </p:val>
                                        </p:tav>
                                        <p:tav tm="100000">
                                          <p:val>
                                            <p:strVal val="#ppt_x"/>
                                          </p:val>
                                        </p:tav>
                                      </p:tavLst>
                                    </p:anim>
                                    <p:anim calcmode="lin" valueType="num">
                                      <p:cBhvr additive="base">
                                        <p:cTn id="24" dur="500" fill="hold"/>
                                        <p:tgtEl>
                                          <p:spTgt spid="68615"/>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8617"/>
                                        </p:tgtEl>
                                        <p:attrNameLst>
                                          <p:attrName>style.visibility</p:attrName>
                                        </p:attrNameLst>
                                      </p:cBhvr>
                                      <p:to>
                                        <p:strVal val="visible"/>
                                      </p:to>
                                    </p:set>
                                    <p:animEffect transition="in" filter="fade">
                                      <p:cBhvr>
                                        <p:cTn id="29" dur="2000"/>
                                        <p:tgtEl>
                                          <p:spTgt spid="6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6" y="2823462"/>
            <a:ext cx="807085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p:cNvSpPr>
          <p:nvPr>
            <p:ph type="title"/>
          </p:nvPr>
        </p:nvSpPr>
        <p:spPr/>
        <p:txBody>
          <a:bodyPr>
            <a:normAutofit/>
          </a:bodyPr>
          <a:lstStyle/>
          <a:p>
            <a:r>
              <a:rPr lang="zh-CN" altLang="en-US" dirty="0"/>
              <a:t>实时流处理</a:t>
            </a:r>
          </a:p>
        </p:txBody>
      </p:sp>
      <p:sp>
        <p:nvSpPr>
          <p:cNvPr id="3" name="矩形 2">
            <a:extLst>
              <a:ext uri="{FF2B5EF4-FFF2-40B4-BE49-F238E27FC236}">
                <a16:creationId xmlns:a16="http://schemas.microsoft.com/office/drawing/2014/main" id="{C2F0EC08-07B1-49B6-B050-543BA7BE8E7A}"/>
              </a:ext>
            </a:extLst>
          </p:cNvPr>
          <p:cNvSpPr/>
          <p:nvPr/>
        </p:nvSpPr>
        <p:spPr>
          <a:xfrm>
            <a:off x="396026" y="1329457"/>
            <a:ext cx="8070850" cy="923330"/>
          </a:xfrm>
          <a:prstGeom prst="rect">
            <a:avLst/>
          </a:prstGeom>
        </p:spPr>
        <p:txBody>
          <a:bodyPr wrap="square">
            <a:spAutoFit/>
          </a:bodyPr>
          <a:lstStyle/>
          <a:p>
            <a:pPr latinLnBrk="1">
              <a:spcBef>
                <a:spcPts val="900"/>
              </a:spcBef>
            </a:pPr>
            <a:r>
              <a:rPr lang="zh-CN" altLang="en-US" dirty="0">
                <a:solidFill>
                  <a:srgbClr val="30312F"/>
                </a:solidFill>
                <a:latin typeface="微软雅黑" panose="020B0503020204020204" pitchFamily="34" charset="-122"/>
                <a:ea typeface="微软雅黑" panose="020B0503020204020204" pitchFamily="34" charset="-122"/>
              </a:rPr>
              <a:t>传统的分布式计算往往是先积累大量的数据，再进行数据拆分和聚合。而实时流处理则是让数据流动起来，数据从内存中流过，截取需要的数据，进行实时分析计算。</a:t>
            </a:r>
            <a:endParaRPr lang="en-US" altLang="zh-CN" dirty="0">
              <a:solidFill>
                <a:srgbClr val="30312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6552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63"/>
                                        </p:tgtEl>
                                        <p:attrNameLst>
                                          <p:attrName>style.visibility</p:attrName>
                                        </p:attrNameLst>
                                      </p:cBhvr>
                                      <p:to>
                                        <p:strVal val="visible"/>
                                      </p:to>
                                    </p:set>
                                    <p:anim calcmode="lin" valueType="num">
                                      <p:cBhvr additive="base">
                                        <p:cTn id="7" dur="500" fill="hold"/>
                                        <p:tgtEl>
                                          <p:spTgt spid="70663"/>
                                        </p:tgtEl>
                                        <p:attrNameLst>
                                          <p:attrName>ppt_x</p:attrName>
                                        </p:attrNameLst>
                                      </p:cBhvr>
                                      <p:tavLst>
                                        <p:tav tm="0">
                                          <p:val>
                                            <p:strVal val="#ppt_x"/>
                                          </p:val>
                                        </p:tav>
                                        <p:tav tm="100000">
                                          <p:val>
                                            <p:strVal val="#ppt_x"/>
                                          </p:val>
                                        </p:tav>
                                      </p:tavLst>
                                    </p:anim>
                                    <p:anim calcmode="lin" valueType="num">
                                      <p:cBhvr additive="base">
                                        <p:cTn id="8" dur="500" fill="hold"/>
                                        <p:tgtEl>
                                          <p:spTgt spid="70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DB6E2502-6275-4F2B-B05D-79262F481E4A}"/>
              </a:ext>
            </a:extLst>
          </p:cNvPr>
          <p:cNvSpPr/>
          <p:nvPr/>
        </p:nvSpPr>
        <p:spPr>
          <a:xfrm>
            <a:off x="149408" y="1054138"/>
            <a:ext cx="8862646" cy="132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753" name="图示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3" y="901700"/>
            <a:ext cx="8723312"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5" name="组合 8"/>
          <p:cNvGrpSpPr>
            <a:grpSpLocks/>
          </p:cNvGrpSpPr>
          <p:nvPr/>
        </p:nvGrpSpPr>
        <p:grpSpPr bwMode="auto">
          <a:xfrm>
            <a:off x="26988" y="1700213"/>
            <a:ext cx="1925637" cy="1687512"/>
            <a:chOff x="0" y="0"/>
            <a:chExt cx="1827154" cy="1686215"/>
          </a:xfrm>
        </p:grpSpPr>
        <p:grpSp>
          <p:nvGrpSpPr>
            <p:cNvPr id="74756" name="TextBox 2"/>
            <p:cNvGrpSpPr>
              <a:grpSpLocks/>
            </p:cNvGrpSpPr>
            <p:nvPr/>
          </p:nvGrpSpPr>
          <p:grpSpPr bwMode="auto">
            <a:xfrm>
              <a:off x="-83450" y="810715"/>
              <a:ext cx="2036050" cy="1023341"/>
              <a:chOff x="0" y="0"/>
              <a:chExt cx="2145792" cy="1024128"/>
            </a:xfrm>
          </p:grpSpPr>
          <p:pic>
            <p:nvPicPr>
              <p:cNvPr id="74757" name="TextBox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45792" cy="102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文本框 74758"/>
              <p:cNvSpPr txBox="1">
                <a:spLocks noChangeArrowheads="1"/>
              </p:cNvSpPr>
              <p:nvPr/>
            </p:nvSpPr>
            <p:spPr bwMode="auto">
              <a:xfrm>
                <a:off x="87948" y="44537"/>
                <a:ext cx="1925637" cy="83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ETL</a:t>
                </a: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数据众包</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CrowdSouring</a:t>
                </a:r>
                <a:r>
                  <a:rPr lang="zh-CN" altLang="en-US" sz="1600">
                    <a:solidFill>
                      <a:srgbClr val="FFFFFF"/>
                    </a:solidFill>
                    <a:latin typeface="微软雅黑" panose="020B0503020204020204" pitchFamily="34" charset="-122"/>
                    <a:ea typeface="微软雅黑" panose="020B0503020204020204" pitchFamily="34" charset="-122"/>
                  </a:rPr>
                  <a:t>）</a:t>
                </a:r>
              </a:p>
            </p:txBody>
          </p:sp>
        </p:grpSp>
        <p:grpSp>
          <p:nvGrpSpPr>
            <p:cNvPr id="74759" name="上箭头 6"/>
            <p:cNvGrpSpPr>
              <a:grpSpLocks/>
            </p:cNvGrpSpPr>
            <p:nvPr/>
          </p:nvGrpSpPr>
          <p:grpSpPr bwMode="auto">
            <a:xfrm>
              <a:off x="651147" y="-29886"/>
              <a:ext cx="271859" cy="901515"/>
              <a:chOff x="0" y="0"/>
              <a:chExt cx="286512" cy="902208"/>
            </a:xfrm>
          </p:grpSpPr>
          <p:pic>
            <p:nvPicPr>
              <p:cNvPr id="74760" name="上箭头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6512" cy="90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文本框 74761"/>
              <p:cNvSpPr txBox="1">
                <a:spLocks noChangeArrowheads="1"/>
              </p:cNvSpPr>
              <p:nvPr/>
            </p:nvSpPr>
            <p:spPr bwMode="auto">
              <a:xfrm>
                <a:off x="97293" y="74927"/>
                <a:ext cx="90035" cy="74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600">
                  <a:solidFill>
                    <a:srgbClr val="FFFFFF"/>
                  </a:solidFill>
                  <a:latin typeface="Gulim" panose="020B0600000101010101" pitchFamily="34" charset="-127"/>
                  <a:ea typeface="Gulim" panose="020B0600000101010101" pitchFamily="34" charset="-127"/>
                </a:endParaRPr>
              </a:p>
            </p:txBody>
          </p:sp>
        </p:grpSp>
      </p:grpSp>
      <p:grpSp>
        <p:nvGrpSpPr>
          <p:cNvPr id="74762" name="组合 11"/>
          <p:cNvGrpSpPr>
            <a:grpSpLocks/>
          </p:cNvGrpSpPr>
          <p:nvPr/>
        </p:nvGrpSpPr>
        <p:grpSpPr bwMode="auto">
          <a:xfrm>
            <a:off x="2051050" y="1989138"/>
            <a:ext cx="2233613" cy="2813050"/>
            <a:chOff x="0" y="0"/>
            <a:chExt cx="1872207" cy="1912753"/>
          </a:xfrm>
        </p:grpSpPr>
        <p:grpSp>
          <p:nvGrpSpPr>
            <p:cNvPr id="74763" name="TextBox 12"/>
            <p:cNvGrpSpPr>
              <a:grpSpLocks/>
            </p:cNvGrpSpPr>
            <p:nvPr/>
          </p:nvGrpSpPr>
          <p:grpSpPr bwMode="auto">
            <a:xfrm>
              <a:off x="-63658" y="309624"/>
              <a:ext cx="1982543" cy="1691167"/>
              <a:chOff x="0" y="0"/>
              <a:chExt cx="2365248" cy="2487168"/>
            </a:xfrm>
          </p:grpSpPr>
          <p:pic>
            <p:nvPicPr>
              <p:cNvPr id="74764" name="TextBox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365248" cy="24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5" name="文本框 74765"/>
              <p:cNvSpPr txBox="1">
                <a:spLocks noChangeArrowheads="1"/>
              </p:cNvSpPr>
              <p:nvPr/>
            </p:nvSpPr>
            <p:spPr bwMode="auto">
              <a:xfrm>
                <a:off x="75946" y="48899"/>
                <a:ext cx="2233613" cy="230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结构化、非结构化和半结构化数据</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分布式文件系统</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关系数据库</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非关系数据库</a:t>
                </a:r>
                <a:endParaRPr lang="en-US" altLang="zh-CN" sz="1600">
                  <a:solidFill>
                    <a:srgbClr val="FFFFFF"/>
                  </a:solidFill>
                  <a:latin typeface="微软雅黑" panose="020B0503020204020204" pitchFamily="34" charset="-122"/>
                  <a:ea typeface="微软雅黑" panose="020B0503020204020204" pitchFamily="34" charset="-122"/>
                </a:endParaRPr>
              </a:p>
              <a:p>
                <a:pPr algn="ctr"/>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NoSQL</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数据仓库</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云计算和云存储</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实时流处理</a:t>
                </a:r>
                <a:endParaRPr lang="en-US" altLang="zh-CN" sz="1600">
                  <a:solidFill>
                    <a:srgbClr val="FFFFFF"/>
                  </a:solidFill>
                  <a:latin typeface="微软雅黑" panose="020B0503020204020204" pitchFamily="34" charset="-122"/>
                  <a:ea typeface="微软雅黑" panose="020B0503020204020204" pitchFamily="34" charset="-122"/>
                </a:endParaRPr>
              </a:p>
            </p:txBody>
          </p:sp>
        </p:grpSp>
        <p:grpSp>
          <p:nvGrpSpPr>
            <p:cNvPr id="74766" name="上箭头 13"/>
            <p:cNvGrpSpPr>
              <a:grpSpLocks/>
            </p:cNvGrpSpPr>
            <p:nvPr/>
          </p:nvGrpSpPr>
          <p:grpSpPr bwMode="auto">
            <a:xfrm>
              <a:off x="559719" y="-21978"/>
              <a:ext cx="240153" cy="368907"/>
              <a:chOff x="0" y="0"/>
              <a:chExt cx="286512" cy="542544"/>
            </a:xfrm>
          </p:grpSpPr>
          <p:pic>
            <p:nvPicPr>
              <p:cNvPr id="74767" name="上箭头 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6512"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8" name="文本框 74768"/>
              <p:cNvSpPr txBox="1">
                <a:spLocks noChangeArrowheads="1"/>
              </p:cNvSpPr>
              <p:nvPr/>
            </p:nvSpPr>
            <p:spPr bwMode="auto">
              <a:xfrm>
                <a:off x="97781" y="77350"/>
                <a:ext cx="90055" cy="38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grpSp>
        <p:nvGrpSpPr>
          <p:cNvPr id="74770" name="组合 14"/>
          <p:cNvGrpSpPr>
            <a:grpSpLocks/>
          </p:cNvGrpSpPr>
          <p:nvPr/>
        </p:nvGrpSpPr>
        <p:grpSpPr bwMode="auto">
          <a:xfrm>
            <a:off x="4427538" y="1700213"/>
            <a:ext cx="1728787" cy="5172075"/>
            <a:chOff x="0" y="0"/>
            <a:chExt cx="1872207" cy="3518680"/>
          </a:xfrm>
        </p:grpSpPr>
        <p:grpSp>
          <p:nvGrpSpPr>
            <p:cNvPr id="2" name="TextBox 15"/>
            <p:cNvGrpSpPr>
              <a:grpSpLocks/>
            </p:cNvGrpSpPr>
            <p:nvPr/>
          </p:nvGrpSpPr>
          <p:grpSpPr bwMode="auto">
            <a:xfrm>
              <a:off x="-81215" y="406819"/>
              <a:ext cx="2013526" cy="3189233"/>
              <a:chOff x="0" y="0"/>
              <a:chExt cx="1859280" cy="4687824"/>
            </a:xfrm>
          </p:grpSpPr>
          <p:pic>
            <p:nvPicPr>
              <p:cNvPr id="74771" name="TextBox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859280" cy="468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2" name="文本框 74772"/>
              <p:cNvSpPr txBox="1">
                <a:spLocks noChangeArrowheads="1"/>
              </p:cNvSpPr>
              <p:nvPr/>
            </p:nvSpPr>
            <p:spPr bwMode="auto">
              <a:xfrm>
                <a:off x="74994" y="50003"/>
                <a:ext cx="1728787" cy="452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A/B Testing</a:t>
                </a: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关联规则分析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分类</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聚类</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遗传算法</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神经网络</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预测模型</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模式识别</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时间序列分析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回归分析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系统仿真</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机器学习</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优化</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空间分析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社会网络分析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自然语言分析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MapReduce</a:t>
                </a:r>
              </a:p>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R</a:t>
                </a:r>
                <a:r>
                  <a:rPr lang="zh-CN" altLang="en-US" sz="1600">
                    <a:solidFill>
                      <a:srgbClr val="FFFFFF"/>
                    </a:solidFill>
                    <a:latin typeface="微软雅黑" panose="020B0503020204020204" pitchFamily="34" charset="-122"/>
                    <a:ea typeface="微软雅黑" panose="020B0503020204020204" pitchFamily="34" charset="-122"/>
                  </a:rPr>
                  <a:t>语言</a:t>
                </a:r>
                <a:endParaRPr lang="en-US" altLang="zh-CN" sz="1600">
                  <a:solidFill>
                    <a:srgbClr val="FFFFFF"/>
                  </a:solidFill>
                  <a:latin typeface="微软雅黑" panose="020B0503020204020204" pitchFamily="34" charset="-122"/>
                  <a:ea typeface="微软雅黑" panose="020B0503020204020204" pitchFamily="34" charset="-122"/>
                </a:endParaRPr>
              </a:p>
            </p:txBody>
          </p:sp>
        </p:grpSp>
        <p:grpSp>
          <p:nvGrpSpPr>
            <p:cNvPr id="74773" name="上箭头 16"/>
            <p:cNvGrpSpPr>
              <a:grpSpLocks/>
            </p:cNvGrpSpPr>
            <p:nvPr/>
          </p:nvGrpSpPr>
          <p:grpSpPr bwMode="auto">
            <a:xfrm>
              <a:off x="519541" y="-20348"/>
              <a:ext cx="310281" cy="464492"/>
              <a:chOff x="0" y="0"/>
              <a:chExt cx="286512" cy="682752"/>
            </a:xfrm>
          </p:grpSpPr>
          <p:pic>
            <p:nvPicPr>
              <p:cNvPr id="74774" name="上箭头 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86512" cy="6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5" name="文本框 74775"/>
              <p:cNvSpPr txBox="1">
                <a:spLocks noChangeArrowheads="1"/>
              </p:cNvSpPr>
              <p:nvPr/>
            </p:nvSpPr>
            <p:spPr bwMode="auto">
              <a:xfrm>
                <a:off x="99330" y="74925"/>
                <a:ext cx="90031" cy="53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sp>
        <p:nvSpPr>
          <p:cNvPr id="27" name="标题 3"/>
          <p:cNvSpPr>
            <a:spLocks noGrp="1"/>
          </p:cNvSpPr>
          <p:nvPr>
            <p:ph type="title"/>
          </p:nvPr>
        </p:nvSpPr>
        <p:spPr/>
        <p:txBody>
          <a:bodyPr>
            <a:normAutofit/>
          </a:bodyPr>
          <a:lstStyle/>
          <a:p>
            <a:r>
              <a:rPr lang="zh-CN" altLang="en-US" dirty="0"/>
              <a:t>大数据的相关技术</a:t>
            </a:r>
          </a:p>
        </p:txBody>
      </p:sp>
    </p:spTree>
    <p:extLst>
      <p:ext uri="{BB962C8B-B14F-4D97-AF65-F5344CB8AC3E}">
        <p14:creationId xmlns:p14="http://schemas.microsoft.com/office/powerpoint/2010/main" val="2120544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70"/>
                                        </p:tgtEl>
                                        <p:attrNameLst>
                                          <p:attrName>style.visibility</p:attrName>
                                        </p:attrNameLst>
                                      </p:cBhvr>
                                      <p:to>
                                        <p:strVal val="visible"/>
                                      </p:to>
                                    </p:set>
                                    <p:anim calcmode="lin" valueType="num">
                                      <p:cBhvr additive="base">
                                        <p:cTn id="7" dur="500" fill="hold"/>
                                        <p:tgtEl>
                                          <p:spTgt spid="74770"/>
                                        </p:tgtEl>
                                        <p:attrNameLst>
                                          <p:attrName>ppt_x</p:attrName>
                                        </p:attrNameLst>
                                      </p:cBhvr>
                                      <p:tavLst>
                                        <p:tav tm="0">
                                          <p:val>
                                            <p:strVal val="#ppt_x"/>
                                          </p:val>
                                        </p:tav>
                                        <p:tav tm="100000">
                                          <p:val>
                                            <p:strVal val="#ppt_x"/>
                                          </p:val>
                                        </p:tav>
                                      </p:tavLst>
                                    </p:anim>
                                    <p:anim calcmode="lin" valueType="num">
                                      <p:cBhvr additive="base">
                                        <p:cTn id="8" dur="500" fill="hold"/>
                                        <p:tgtEl>
                                          <p:spTgt spid="747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3" name="Picture 2" descr="[分享]A/B测试得出的一些有意思的数据和小tip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8549" t="16560" r="8865" b="22243"/>
          <a:stretch>
            <a:fillRect/>
          </a:stretch>
        </p:blipFill>
        <p:spPr bwMode="auto">
          <a:xfrm>
            <a:off x="1465263" y="2636838"/>
            <a:ext cx="5530850"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矩形 7"/>
          <p:cNvSpPr>
            <a:spLocks noChangeArrowheads="1"/>
          </p:cNvSpPr>
          <p:nvPr/>
        </p:nvSpPr>
        <p:spPr bwMode="auto">
          <a:xfrm>
            <a:off x="1825625" y="3573463"/>
            <a:ext cx="481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ts val="900"/>
              </a:spcBef>
            </a:pPr>
            <a:r>
              <a:rPr lang="zh-CN" altLang="en-US" sz="2000" b="1" dirty="0">
                <a:latin typeface="微软雅黑" panose="020B0503020204020204" pitchFamily="34" charset="-122"/>
                <a:ea typeface="微软雅黑" panose="020B0503020204020204" pitchFamily="34" charset="-122"/>
              </a:rPr>
              <a:t>注册按钮由绿色改成红色提高转化率</a:t>
            </a:r>
            <a:r>
              <a:rPr lang="en-US" altLang="zh-CN" sz="2000" b="1" dirty="0">
                <a:latin typeface="微软雅黑" panose="020B0503020204020204" pitchFamily="34" charset="-122"/>
                <a:ea typeface="微软雅黑" panose="020B0503020204020204" pitchFamily="34" charset="-122"/>
              </a:rPr>
              <a:t>34%</a:t>
            </a:r>
            <a:endParaRPr lang="zh-CN" altLang="en-US" sz="2000" b="1" dirty="0">
              <a:latin typeface="微软雅黑" panose="020B0503020204020204" pitchFamily="34" charset="-122"/>
              <a:ea typeface="微软雅黑" panose="020B0503020204020204" pitchFamily="34" charset="-122"/>
            </a:endParaRPr>
          </a:p>
        </p:txBody>
      </p:sp>
      <p:pic>
        <p:nvPicPr>
          <p:cNvPr id="75785" name="Picture 8" descr="http://s7.sinaimg.cn/orignal/6d04fca5ta03a7a080596&amp;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563" y="3981450"/>
            <a:ext cx="625633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6" name="矩形 3"/>
          <p:cNvSpPr>
            <a:spLocks noChangeArrowheads="1"/>
          </p:cNvSpPr>
          <p:nvPr/>
        </p:nvSpPr>
        <p:spPr bwMode="auto">
          <a:xfrm>
            <a:off x="2262188" y="6021388"/>
            <a:ext cx="4075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ts val="900"/>
              </a:spcBef>
            </a:pPr>
            <a:r>
              <a:rPr lang="zh-CN" altLang="en-US" sz="2000" b="1">
                <a:latin typeface="微软雅黑" panose="020B0503020204020204" pitchFamily="34" charset="-122"/>
                <a:ea typeface="微软雅黑" panose="020B0503020204020204" pitchFamily="34" charset="-122"/>
              </a:rPr>
              <a:t>人性化的表格提高</a:t>
            </a:r>
            <a:r>
              <a:rPr lang="en-US" altLang="zh-CN" sz="2000" b="1">
                <a:latin typeface="微软雅黑" panose="020B0503020204020204" pitchFamily="34" charset="-122"/>
                <a:ea typeface="微软雅黑" panose="020B0503020204020204" pitchFamily="34" charset="-122"/>
              </a:rPr>
              <a:t>11%</a:t>
            </a:r>
            <a:r>
              <a:rPr lang="zh-CN" altLang="en-US" sz="2000" b="1">
                <a:latin typeface="微软雅黑" panose="020B0503020204020204" pitchFamily="34" charset="-122"/>
                <a:ea typeface="微软雅黑" panose="020B0503020204020204" pitchFamily="34" charset="-122"/>
              </a:rPr>
              <a:t>的转化率。</a:t>
            </a:r>
          </a:p>
        </p:txBody>
      </p:sp>
      <p:sp>
        <p:nvSpPr>
          <p:cNvPr id="3" name="标题 2"/>
          <p:cNvSpPr>
            <a:spLocks noGrp="1"/>
          </p:cNvSpPr>
          <p:nvPr>
            <p:ph type="title"/>
          </p:nvPr>
        </p:nvSpPr>
        <p:spPr/>
        <p:txBody>
          <a:bodyPr>
            <a:normAutofit/>
          </a:bodyPr>
          <a:lstStyle/>
          <a:p>
            <a:r>
              <a:rPr lang="en-US" altLang="zh-CN" dirty="0"/>
              <a:t>A/B Testing</a:t>
            </a:r>
            <a:endParaRPr lang="zh-CN" altLang="en-US" dirty="0"/>
          </a:p>
        </p:txBody>
      </p:sp>
      <p:sp>
        <p:nvSpPr>
          <p:cNvPr id="4" name="矩形 3">
            <a:extLst>
              <a:ext uri="{FF2B5EF4-FFF2-40B4-BE49-F238E27FC236}">
                <a16:creationId xmlns:a16="http://schemas.microsoft.com/office/drawing/2014/main" id="{F6087100-59D9-4447-9205-591B155C2E24}"/>
              </a:ext>
            </a:extLst>
          </p:cNvPr>
          <p:cNvSpPr/>
          <p:nvPr/>
        </p:nvSpPr>
        <p:spPr>
          <a:xfrm>
            <a:off x="953086" y="1343234"/>
            <a:ext cx="7237828" cy="707886"/>
          </a:xfrm>
          <a:prstGeom prst="rect">
            <a:avLst/>
          </a:prstGeom>
        </p:spPr>
        <p:txBody>
          <a:bodyPr wrap="square">
            <a:spAutoFit/>
          </a:bodyPr>
          <a:lstStyle/>
          <a:p>
            <a:r>
              <a:rPr lang="en-US" altLang="zh-CN" sz="2000" dirty="0">
                <a:solidFill>
                  <a:srgbClr val="30312F"/>
                </a:solidFill>
                <a:latin typeface="微软雅黑" panose="020B0503020204020204" pitchFamily="34" charset="-122"/>
                <a:ea typeface="微软雅黑" panose="020B0503020204020204" pitchFamily="34" charset="-122"/>
              </a:rPr>
              <a:t>A/B</a:t>
            </a:r>
            <a:r>
              <a:rPr lang="zh-CN" altLang="en-US" sz="2000" dirty="0">
                <a:solidFill>
                  <a:srgbClr val="30312F"/>
                </a:solidFill>
                <a:latin typeface="微软雅黑" panose="020B0503020204020204" pitchFamily="34" charset="-122"/>
                <a:ea typeface="微软雅黑" panose="020B0503020204020204" pitchFamily="34" charset="-122"/>
              </a:rPr>
              <a:t>测试是可用性测试的一个方法，其核心为：同时实验两个元素或版本（</a:t>
            </a:r>
            <a:r>
              <a:rPr lang="en-US" altLang="zh-CN" sz="2000" dirty="0">
                <a:solidFill>
                  <a:srgbClr val="30312F"/>
                </a:solidFill>
                <a:latin typeface="微软雅黑" panose="020B0503020204020204" pitchFamily="34" charset="-122"/>
                <a:ea typeface="微软雅黑" panose="020B0503020204020204" pitchFamily="34" charset="-122"/>
              </a:rPr>
              <a:t>A</a:t>
            </a:r>
            <a:r>
              <a:rPr lang="zh-CN" altLang="en-US" sz="2000" dirty="0">
                <a:solidFill>
                  <a:srgbClr val="30312F"/>
                </a:solidFill>
                <a:latin typeface="微软雅黑" panose="020B0503020204020204" pitchFamily="34" charset="-122"/>
                <a:ea typeface="微软雅黑" panose="020B0503020204020204" pitchFamily="34" charset="-122"/>
              </a:rPr>
              <a:t>和</a:t>
            </a:r>
            <a:r>
              <a:rPr lang="en-US" altLang="zh-CN" sz="2000" dirty="0">
                <a:solidFill>
                  <a:srgbClr val="30312F"/>
                </a:solidFill>
                <a:latin typeface="微软雅黑" panose="020B0503020204020204" pitchFamily="34" charset="-122"/>
                <a:ea typeface="微软雅黑" panose="020B0503020204020204" pitchFamily="34" charset="-122"/>
              </a:rPr>
              <a:t>B</a:t>
            </a:r>
            <a:r>
              <a:rPr lang="zh-CN" altLang="en-US" sz="2000" dirty="0">
                <a:solidFill>
                  <a:srgbClr val="30312F"/>
                </a:solidFill>
                <a:latin typeface="微软雅黑" panose="020B0503020204020204" pitchFamily="34" charset="-122"/>
                <a:ea typeface="微软雅黑" panose="020B0503020204020204" pitchFamily="34" charset="-122"/>
              </a:rPr>
              <a:t>），确定哪个更好</a:t>
            </a:r>
            <a:endParaRPr lang="zh-CN" altLang="en-US" sz="2000" dirty="0"/>
          </a:p>
        </p:txBody>
      </p:sp>
    </p:spTree>
    <p:extLst>
      <p:ext uri="{BB962C8B-B14F-4D97-AF65-F5344CB8AC3E}">
        <p14:creationId xmlns:p14="http://schemas.microsoft.com/office/powerpoint/2010/main" val="320298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83"/>
                                        </p:tgtEl>
                                        <p:attrNameLst>
                                          <p:attrName>style.visibility</p:attrName>
                                        </p:attrNameLst>
                                      </p:cBhvr>
                                      <p:to>
                                        <p:strVal val="visible"/>
                                      </p:to>
                                    </p:set>
                                    <p:anim calcmode="lin" valueType="num">
                                      <p:cBhvr additive="base">
                                        <p:cTn id="7" dur="500" fill="hold"/>
                                        <p:tgtEl>
                                          <p:spTgt spid="75783"/>
                                        </p:tgtEl>
                                        <p:attrNameLst>
                                          <p:attrName>ppt_x</p:attrName>
                                        </p:attrNameLst>
                                      </p:cBhvr>
                                      <p:tavLst>
                                        <p:tav tm="0">
                                          <p:val>
                                            <p:strVal val="#ppt_x"/>
                                          </p:val>
                                        </p:tav>
                                        <p:tav tm="100000">
                                          <p:val>
                                            <p:strVal val="#ppt_x"/>
                                          </p:val>
                                        </p:tav>
                                      </p:tavLst>
                                    </p:anim>
                                    <p:anim calcmode="lin" valueType="num">
                                      <p:cBhvr additive="base">
                                        <p:cTn id="8" dur="500" fill="hold"/>
                                        <p:tgtEl>
                                          <p:spTgt spid="7578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784"/>
                                        </p:tgtEl>
                                        <p:attrNameLst>
                                          <p:attrName>style.visibility</p:attrName>
                                        </p:attrNameLst>
                                      </p:cBhvr>
                                      <p:to>
                                        <p:strVal val="visible"/>
                                      </p:to>
                                    </p:set>
                                    <p:anim calcmode="lin" valueType="num">
                                      <p:cBhvr additive="base">
                                        <p:cTn id="11" dur="500" fill="hold"/>
                                        <p:tgtEl>
                                          <p:spTgt spid="75784"/>
                                        </p:tgtEl>
                                        <p:attrNameLst>
                                          <p:attrName>ppt_x</p:attrName>
                                        </p:attrNameLst>
                                      </p:cBhvr>
                                      <p:tavLst>
                                        <p:tav tm="0">
                                          <p:val>
                                            <p:strVal val="#ppt_x"/>
                                          </p:val>
                                        </p:tav>
                                        <p:tav tm="100000">
                                          <p:val>
                                            <p:strVal val="#ppt_x"/>
                                          </p:val>
                                        </p:tav>
                                      </p:tavLst>
                                    </p:anim>
                                    <p:anim calcmode="lin" valueType="num">
                                      <p:cBhvr additive="base">
                                        <p:cTn id="12"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5785"/>
                                        </p:tgtEl>
                                        <p:attrNameLst>
                                          <p:attrName>style.visibility</p:attrName>
                                        </p:attrNameLst>
                                      </p:cBhvr>
                                      <p:to>
                                        <p:strVal val="visible"/>
                                      </p:to>
                                    </p:set>
                                    <p:anim calcmode="lin" valueType="num">
                                      <p:cBhvr additive="base">
                                        <p:cTn id="17" dur="500" fill="hold"/>
                                        <p:tgtEl>
                                          <p:spTgt spid="75785"/>
                                        </p:tgtEl>
                                        <p:attrNameLst>
                                          <p:attrName>ppt_x</p:attrName>
                                        </p:attrNameLst>
                                      </p:cBhvr>
                                      <p:tavLst>
                                        <p:tav tm="0">
                                          <p:val>
                                            <p:strVal val="#ppt_x"/>
                                          </p:val>
                                        </p:tav>
                                        <p:tav tm="100000">
                                          <p:val>
                                            <p:strVal val="#ppt_x"/>
                                          </p:val>
                                        </p:tav>
                                      </p:tavLst>
                                    </p:anim>
                                    <p:anim calcmode="lin" valueType="num">
                                      <p:cBhvr additive="base">
                                        <p:cTn id="18" dur="500" fill="hold"/>
                                        <p:tgtEl>
                                          <p:spTgt spid="7578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5786"/>
                                        </p:tgtEl>
                                        <p:attrNameLst>
                                          <p:attrName>style.visibility</p:attrName>
                                        </p:attrNameLst>
                                      </p:cBhvr>
                                      <p:to>
                                        <p:strVal val="visible"/>
                                      </p:to>
                                    </p:set>
                                    <p:anim calcmode="lin" valueType="num">
                                      <p:cBhvr additive="base">
                                        <p:cTn id="21" dur="500" fill="hold"/>
                                        <p:tgtEl>
                                          <p:spTgt spid="75786"/>
                                        </p:tgtEl>
                                        <p:attrNameLst>
                                          <p:attrName>ppt_x</p:attrName>
                                        </p:attrNameLst>
                                      </p:cBhvr>
                                      <p:tavLst>
                                        <p:tav tm="0">
                                          <p:val>
                                            <p:strVal val="#ppt_x"/>
                                          </p:val>
                                        </p:tav>
                                        <p:tav tm="100000">
                                          <p:val>
                                            <p:strVal val="#ppt_x"/>
                                          </p:val>
                                        </p:tav>
                                      </p:tavLst>
                                    </p:anim>
                                    <p:anim calcmode="lin" valueType="num">
                                      <p:cBhvr additive="base">
                                        <p:cTn id="22" dur="500" fill="hold"/>
                                        <p:tgtEl>
                                          <p:spTgt spid="757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p:bldP spid="7578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2" descr="http://www.uml.org.cn/zjjs/images/2012030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3141663"/>
            <a:ext cx="599281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p:cNvSpPr>
          <p:nvPr>
            <p:ph type="title"/>
          </p:nvPr>
        </p:nvSpPr>
        <p:spPr/>
        <p:txBody>
          <a:bodyPr>
            <a:normAutofit/>
          </a:bodyPr>
          <a:lstStyle/>
          <a:p>
            <a:r>
              <a:rPr lang="en-US" altLang="zh-CN" dirty="0"/>
              <a:t>MapReduce</a:t>
            </a:r>
            <a:endParaRPr lang="zh-CN" altLang="en-US" dirty="0"/>
          </a:p>
        </p:txBody>
      </p:sp>
      <p:sp>
        <p:nvSpPr>
          <p:cNvPr id="3" name="矩形 2">
            <a:extLst>
              <a:ext uri="{FF2B5EF4-FFF2-40B4-BE49-F238E27FC236}">
                <a16:creationId xmlns:a16="http://schemas.microsoft.com/office/drawing/2014/main" id="{4289F37B-9947-4109-94BC-6AB861D5FE76}"/>
              </a:ext>
            </a:extLst>
          </p:cNvPr>
          <p:cNvSpPr/>
          <p:nvPr/>
        </p:nvSpPr>
        <p:spPr>
          <a:xfrm>
            <a:off x="628650" y="1299115"/>
            <a:ext cx="8135522" cy="1862048"/>
          </a:xfrm>
          <a:prstGeom prst="rect">
            <a:avLst/>
          </a:prstGeom>
        </p:spPr>
        <p:txBody>
          <a:bodyPr wrap="square">
            <a:spAutoFit/>
          </a:bodyPr>
          <a:lstStyle/>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MapReduce</a:t>
            </a:r>
            <a:r>
              <a:rPr lang="zh-CN" altLang="en-US" sz="2000" dirty="0">
                <a:solidFill>
                  <a:srgbClr val="30312F"/>
                </a:solidFill>
                <a:latin typeface="微软雅黑" panose="020B0503020204020204" pitchFamily="34" charset="-122"/>
                <a:ea typeface="微软雅黑" panose="020B0503020204020204" pitchFamily="34" charset="-122"/>
              </a:rPr>
              <a:t>是</a:t>
            </a:r>
            <a:r>
              <a:rPr lang="en-US" altLang="zh-CN" sz="2000" dirty="0">
                <a:solidFill>
                  <a:srgbClr val="30312F"/>
                </a:solidFill>
                <a:latin typeface="微软雅黑" panose="020B0503020204020204" pitchFamily="34" charset="-122"/>
                <a:ea typeface="微软雅黑" panose="020B0503020204020204" pitchFamily="34" charset="-122"/>
              </a:rPr>
              <a:t>Google</a:t>
            </a:r>
            <a:r>
              <a:rPr lang="zh-CN" altLang="en-US" sz="2000" dirty="0">
                <a:solidFill>
                  <a:srgbClr val="30312F"/>
                </a:solidFill>
                <a:latin typeface="微软雅黑" panose="020B0503020204020204" pitchFamily="34" charset="-122"/>
                <a:ea typeface="微软雅黑" panose="020B0503020204020204" pitchFamily="34" charset="-122"/>
              </a:rPr>
              <a:t>提出的一个软件架构，用于大规模数据集（大于</a:t>
            </a:r>
            <a:r>
              <a:rPr lang="en-US" altLang="zh-CN" sz="2000" dirty="0">
                <a:solidFill>
                  <a:srgbClr val="30312F"/>
                </a:solidFill>
                <a:latin typeface="微软雅黑" panose="020B0503020204020204" pitchFamily="34" charset="-122"/>
                <a:ea typeface="微软雅黑" panose="020B0503020204020204" pitchFamily="34" charset="-122"/>
              </a:rPr>
              <a:t>1TB</a:t>
            </a:r>
            <a:r>
              <a:rPr lang="zh-CN" altLang="en-US" sz="2000" dirty="0">
                <a:solidFill>
                  <a:srgbClr val="30312F"/>
                </a:solidFill>
                <a:latin typeface="微软雅黑" panose="020B0503020204020204" pitchFamily="34" charset="-122"/>
                <a:ea typeface="微软雅黑" panose="020B0503020204020204" pitchFamily="34" charset="-122"/>
              </a:rPr>
              <a:t>）的并行运算。它使编程人员在不了解分布式并行编程的情况下，能将自己的程序运行在分布式系统上。</a:t>
            </a:r>
            <a:endParaRPr lang="en-US" altLang="zh-CN" sz="2000" dirty="0">
              <a:solidFill>
                <a:srgbClr val="30312F"/>
              </a:solidFill>
              <a:latin typeface="微软雅黑" panose="020B0503020204020204" pitchFamily="34" charset="-122"/>
              <a:ea typeface="微软雅黑" panose="020B0503020204020204" pitchFamily="34" charset="-122"/>
            </a:endParaRPr>
          </a:p>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Map=</a:t>
            </a:r>
            <a:r>
              <a:rPr lang="zh-CN" altLang="en-US" sz="2000" dirty="0">
                <a:solidFill>
                  <a:srgbClr val="30312F"/>
                </a:solidFill>
                <a:latin typeface="微软雅黑" panose="020B0503020204020204" pitchFamily="34" charset="-122"/>
                <a:ea typeface="微软雅黑" panose="020B0503020204020204" pitchFamily="34" charset="-122"/>
              </a:rPr>
              <a:t>映射</a:t>
            </a:r>
            <a:endParaRPr lang="en-US" altLang="zh-CN" sz="2000" dirty="0">
              <a:solidFill>
                <a:srgbClr val="30312F"/>
              </a:solidFill>
              <a:latin typeface="微软雅黑" panose="020B0503020204020204" pitchFamily="34" charset="-122"/>
              <a:ea typeface="微软雅黑" panose="020B0503020204020204" pitchFamily="34" charset="-122"/>
            </a:endParaRPr>
          </a:p>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Reduce=</a:t>
            </a:r>
            <a:r>
              <a:rPr lang="zh-CN" altLang="en-US" sz="2000" dirty="0">
                <a:solidFill>
                  <a:srgbClr val="30312F"/>
                </a:solidFill>
                <a:latin typeface="微软雅黑" panose="020B0503020204020204" pitchFamily="34" charset="-122"/>
                <a:ea typeface="微软雅黑" panose="020B0503020204020204" pitchFamily="34" charset="-122"/>
              </a:rPr>
              <a:t>规约或化简</a:t>
            </a:r>
            <a:endParaRPr lang="en-US" altLang="zh-CN" sz="2000" dirty="0">
              <a:solidFill>
                <a:srgbClr val="30312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8041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additive="base">
                                        <p:cTn id="7" dur="500" fill="hold"/>
                                        <p:tgtEl>
                                          <p:spTgt spid="77827"/>
                                        </p:tgtEl>
                                        <p:attrNameLst>
                                          <p:attrName>ppt_x</p:attrName>
                                        </p:attrNameLst>
                                      </p:cBhvr>
                                      <p:tavLst>
                                        <p:tav tm="0">
                                          <p:val>
                                            <p:strVal val="#ppt_x"/>
                                          </p:val>
                                        </p:tav>
                                        <p:tav tm="100000">
                                          <p:val>
                                            <p:strVal val="#ppt_x"/>
                                          </p:val>
                                        </p:tav>
                                      </p:tavLst>
                                    </p:anim>
                                    <p:anim calcmode="lin" valueType="num">
                                      <p:cBhvr additive="base">
                                        <p:cTn id="8" dur="500" fill="hold"/>
                                        <p:tgtEl>
                                          <p:spTgt spid="778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2" descr="http://pic002.cnblogs.com/images/2011/274044/20110805074956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96975"/>
            <a:ext cx="838835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a:t>MapReduce</a:t>
            </a:r>
            <a:endParaRPr lang="zh-CN" altLang="en-US" dirty="0"/>
          </a:p>
        </p:txBody>
      </p:sp>
    </p:spTree>
    <p:extLst>
      <p:ext uri="{BB962C8B-B14F-4D97-AF65-F5344CB8AC3E}">
        <p14:creationId xmlns:p14="http://schemas.microsoft.com/office/powerpoint/2010/main" val="999293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barn(inVertical)">
                                      <p:cBhvr>
                                        <p:cTn id="7" dur="500"/>
                                        <p:tgtEl>
                                          <p:spTgt spid="79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矩形 4"/>
          <p:cNvSpPr>
            <a:spLocks noChangeArrowheads="1"/>
          </p:cNvSpPr>
          <p:nvPr/>
        </p:nvSpPr>
        <p:spPr bwMode="auto">
          <a:xfrm>
            <a:off x="5003800" y="2781300"/>
            <a:ext cx="302418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R</a:t>
            </a:r>
            <a:r>
              <a:rPr lang="zh-CN" altLang="en-US" sz="2000" dirty="0">
                <a:solidFill>
                  <a:srgbClr val="30312F"/>
                </a:solidFill>
                <a:latin typeface="微软雅黑" panose="020B0503020204020204" pitchFamily="34" charset="-122"/>
                <a:ea typeface="微软雅黑" panose="020B0503020204020204" pitchFamily="34" charset="-122"/>
              </a:rPr>
              <a:t>语言擅长在</a:t>
            </a:r>
            <a:r>
              <a:rPr lang="en-US" altLang="zh-CN" sz="2000" dirty="0">
                <a:solidFill>
                  <a:srgbClr val="30312F"/>
                </a:solidFill>
                <a:latin typeface="微软雅黑" panose="020B0503020204020204" pitchFamily="34" charset="-122"/>
                <a:ea typeface="微软雅黑" panose="020B0503020204020204" pitchFamily="34" charset="-122"/>
              </a:rPr>
              <a:t>Hadoop</a:t>
            </a:r>
            <a:r>
              <a:rPr lang="zh-CN" altLang="en-US" sz="2000" dirty="0">
                <a:solidFill>
                  <a:srgbClr val="30312F"/>
                </a:solidFill>
                <a:latin typeface="微软雅黑" panose="020B0503020204020204" pitchFamily="34" charset="-122"/>
                <a:ea typeface="微软雅黑" panose="020B0503020204020204" pitchFamily="34" charset="-122"/>
              </a:rPr>
              <a:t>分布式文件系统中存储的非结构化数据上的分析。</a:t>
            </a:r>
            <a:r>
              <a:rPr lang="en-US" altLang="zh-CN" sz="2000" dirty="0">
                <a:solidFill>
                  <a:srgbClr val="30312F"/>
                </a:solidFill>
                <a:latin typeface="微软雅黑" panose="020B0503020204020204" pitchFamily="34" charset="-122"/>
                <a:ea typeface="微软雅黑" panose="020B0503020204020204" pitchFamily="34" charset="-122"/>
              </a:rPr>
              <a:t>R</a:t>
            </a:r>
            <a:r>
              <a:rPr lang="zh-CN" altLang="en-US" sz="2000" dirty="0">
                <a:solidFill>
                  <a:srgbClr val="30312F"/>
                </a:solidFill>
                <a:latin typeface="微软雅黑" panose="020B0503020204020204" pitchFamily="34" charset="-122"/>
                <a:ea typeface="微软雅黑" panose="020B0503020204020204" pitchFamily="34" charset="-122"/>
              </a:rPr>
              <a:t>现在还可以运行在</a:t>
            </a:r>
            <a:r>
              <a:rPr lang="en-US" altLang="zh-CN" sz="2000" dirty="0" err="1">
                <a:solidFill>
                  <a:srgbClr val="30312F"/>
                </a:solidFill>
                <a:latin typeface="微软雅黑" panose="020B0503020204020204" pitchFamily="34" charset="-122"/>
                <a:ea typeface="微软雅黑" panose="020B0503020204020204" pitchFamily="34" charset="-122"/>
              </a:rPr>
              <a:t>HBase</a:t>
            </a:r>
            <a:r>
              <a:rPr lang="zh-CN" altLang="en-US" sz="2000" dirty="0">
                <a:solidFill>
                  <a:srgbClr val="30312F"/>
                </a:solidFill>
                <a:latin typeface="微软雅黑" panose="020B0503020204020204" pitchFamily="34" charset="-122"/>
                <a:ea typeface="微软雅黑" panose="020B0503020204020204" pitchFamily="34" charset="-122"/>
              </a:rPr>
              <a:t>这种非关系型的数据库以及面向列的分布式数据存储之上。</a:t>
            </a:r>
          </a:p>
        </p:txBody>
      </p:sp>
      <p:pic>
        <p:nvPicPr>
          <p:cNvPr id="81928" name="Picture 2" descr="http://www.wacpp.com/attachments/2011/09/1_2011092921522821bB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987675"/>
            <a:ext cx="407511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en-US" altLang="zh-CN" dirty="0"/>
              <a:t>R</a:t>
            </a:r>
            <a:r>
              <a:rPr lang="zh-CN" altLang="en-US" dirty="0"/>
              <a:t>语言</a:t>
            </a:r>
          </a:p>
        </p:txBody>
      </p:sp>
      <p:sp>
        <p:nvSpPr>
          <p:cNvPr id="4" name="矩形 3">
            <a:extLst>
              <a:ext uri="{FF2B5EF4-FFF2-40B4-BE49-F238E27FC236}">
                <a16:creationId xmlns:a16="http://schemas.microsoft.com/office/drawing/2014/main" id="{2C8CE6C8-A2EB-41CF-8E1B-27329BF7B110}"/>
              </a:ext>
            </a:extLst>
          </p:cNvPr>
          <p:cNvSpPr/>
          <p:nvPr/>
        </p:nvSpPr>
        <p:spPr>
          <a:xfrm>
            <a:off x="628650" y="1365396"/>
            <a:ext cx="7615018" cy="707886"/>
          </a:xfrm>
          <a:prstGeom prst="rect">
            <a:avLst/>
          </a:prstGeom>
        </p:spPr>
        <p:txBody>
          <a:bodyPr wrap="square">
            <a:spAutoFit/>
          </a:bodyPr>
          <a:lstStyle/>
          <a:p>
            <a:pPr latinLnBrk="1">
              <a:spcBef>
                <a:spcPts val="900"/>
              </a:spcBef>
            </a:pPr>
            <a:r>
              <a:rPr lang="en-US" altLang="zh-CN" sz="2000" dirty="0">
                <a:solidFill>
                  <a:srgbClr val="30312F"/>
                </a:solidFill>
                <a:latin typeface="微软雅黑" panose="020B0503020204020204" pitchFamily="34" charset="-122"/>
                <a:ea typeface="微软雅黑" panose="020B0503020204020204" pitchFamily="34" charset="-122"/>
              </a:rPr>
              <a:t>R</a:t>
            </a:r>
            <a:r>
              <a:rPr lang="zh-CN" altLang="en-US" sz="2000" dirty="0">
                <a:solidFill>
                  <a:srgbClr val="30312F"/>
                </a:solidFill>
                <a:latin typeface="微软雅黑" panose="020B0503020204020204" pitchFamily="34" charset="-122"/>
                <a:ea typeface="微软雅黑" panose="020B0503020204020204" pitchFamily="34" charset="-122"/>
              </a:rPr>
              <a:t>语言是一种自由软件编程语言与操作环境，主要用于统计分析、绘图、数据挖掘。</a:t>
            </a:r>
            <a:endParaRPr lang="en-US" altLang="zh-CN" sz="2000" dirty="0">
              <a:solidFill>
                <a:srgbClr val="30312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1963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8"/>
                                        </p:tgtEl>
                                        <p:attrNameLst>
                                          <p:attrName>style.visibility</p:attrName>
                                        </p:attrNameLst>
                                      </p:cBhvr>
                                      <p:to>
                                        <p:strVal val="visible"/>
                                      </p:to>
                                    </p:set>
                                    <p:anim calcmode="lin" valueType="num">
                                      <p:cBhvr additive="base">
                                        <p:cTn id="7" dur="500" fill="hold"/>
                                        <p:tgtEl>
                                          <p:spTgt spid="81928"/>
                                        </p:tgtEl>
                                        <p:attrNameLst>
                                          <p:attrName>ppt_x</p:attrName>
                                        </p:attrNameLst>
                                      </p:cBhvr>
                                      <p:tavLst>
                                        <p:tav tm="0">
                                          <p:val>
                                            <p:strVal val="#ppt_x"/>
                                          </p:val>
                                        </p:tav>
                                        <p:tav tm="100000">
                                          <p:val>
                                            <p:strVal val="#ppt_x"/>
                                          </p:val>
                                        </p:tav>
                                      </p:tavLst>
                                    </p:anim>
                                    <p:anim calcmode="lin" valueType="num">
                                      <p:cBhvr additive="base">
                                        <p:cTn id="8" dur="500" fill="hold"/>
                                        <p:tgtEl>
                                          <p:spTgt spid="8192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27"/>
                                        </p:tgtEl>
                                        <p:attrNameLst>
                                          <p:attrName>style.visibility</p:attrName>
                                        </p:attrNameLst>
                                      </p:cBhvr>
                                      <p:to>
                                        <p:strVal val="visible"/>
                                      </p:to>
                                    </p:set>
                                    <p:anim calcmode="lin" valueType="num">
                                      <p:cBhvr additive="base">
                                        <p:cTn id="13" dur="500" fill="hold"/>
                                        <p:tgtEl>
                                          <p:spTgt spid="81927"/>
                                        </p:tgtEl>
                                        <p:attrNameLst>
                                          <p:attrName>ppt_x</p:attrName>
                                        </p:attrNameLst>
                                      </p:cBhvr>
                                      <p:tavLst>
                                        <p:tav tm="0">
                                          <p:val>
                                            <p:strVal val="#ppt_x"/>
                                          </p:val>
                                        </p:tav>
                                        <p:tav tm="100000">
                                          <p:val>
                                            <p:strVal val="#ppt_x"/>
                                          </p:val>
                                        </p:tav>
                                      </p:tavLst>
                                    </p:anim>
                                    <p:anim calcmode="lin" valueType="num">
                                      <p:cBhvr additive="base">
                                        <p:cTn id="14" dur="500" fill="hold"/>
                                        <p:tgtEl>
                                          <p:spTgt spid="819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C6180141-CB08-4CB7-9630-66D2CE307ED1}"/>
              </a:ext>
            </a:extLst>
          </p:cNvPr>
          <p:cNvSpPr/>
          <p:nvPr/>
        </p:nvSpPr>
        <p:spPr>
          <a:xfrm>
            <a:off x="149408" y="1054138"/>
            <a:ext cx="8862646" cy="1322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3969" name="图示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901700"/>
            <a:ext cx="8723312"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971" name="组合 8"/>
          <p:cNvGrpSpPr>
            <a:grpSpLocks/>
          </p:cNvGrpSpPr>
          <p:nvPr/>
        </p:nvGrpSpPr>
        <p:grpSpPr bwMode="auto">
          <a:xfrm>
            <a:off x="26988" y="1700213"/>
            <a:ext cx="1925637" cy="1687512"/>
            <a:chOff x="0" y="0"/>
            <a:chExt cx="1827154" cy="1686215"/>
          </a:xfrm>
        </p:grpSpPr>
        <p:grpSp>
          <p:nvGrpSpPr>
            <p:cNvPr id="83972" name="TextBox 2"/>
            <p:cNvGrpSpPr>
              <a:grpSpLocks/>
            </p:cNvGrpSpPr>
            <p:nvPr/>
          </p:nvGrpSpPr>
          <p:grpSpPr bwMode="auto">
            <a:xfrm>
              <a:off x="-83450" y="810715"/>
              <a:ext cx="2036050" cy="1023341"/>
              <a:chOff x="0" y="0"/>
              <a:chExt cx="2145792" cy="1024128"/>
            </a:xfrm>
          </p:grpSpPr>
          <p:pic>
            <p:nvPicPr>
              <p:cNvPr id="83973" name="TextBox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45792" cy="102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文本框 83974"/>
              <p:cNvSpPr txBox="1">
                <a:spLocks noChangeArrowheads="1"/>
              </p:cNvSpPr>
              <p:nvPr/>
            </p:nvSpPr>
            <p:spPr bwMode="auto">
              <a:xfrm>
                <a:off x="87948" y="44537"/>
                <a:ext cx="1925637" cy="83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ETL</a:t>
                </a: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数据众包</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CrowdSouring</a:t>
                </a:r>
                <a:r>
                  <a:rPr lang="zh-CN" altLang="en-US" sz="1600">
                    <a:solidFill>
                      <a:srgbClr val="FFFFFF"/>
                    </a:solidFill>
                    <a:latin typeface="微软雅黑" panose="020B0503020204020204" pitchFamily="34" charset="-122"/>
                    <a:ea typeface="微软雅黑" panose="020B0503020204020204" pitchFamily="34" charset="-122"/>
                  </a:rPr>
                  <a:t>）</a:t>
                </a:r>
              </a:p>
            </p:txBody>
          </p:sp>
        </p:grpSp>
        <p:grpSp>
          <p:nvGrpSpPr>
            <p:cNvPr id="83975" name="上箭头 6"/>
            <p:cNvGrpSpPr>
              <a:grpSpLocks/>
            </p:cNvGrpSpPr>
            <p:nvPr/>
          </p:nvGrpSpPr>
          <p:grpSpPr bwMode="auto">
            <a:xfrm>
              <a:off x="651147" y="-29886"/>
              <a:ext cx="271859" cy="901515"/>
              <a:chOff x="0" y="0"/>
              <a:chExt cx="286512" cy="902208"/>
            </a:xfrm>
          </p:grpSpPr>
          <p:pic>
            <p:nvPicPr>
              <p:cNvPr id="83976" name="上箭头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6512" cy="90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文本框 83977"/>
              <p:cNvSpPr txBox="1">
                <a:spLocks noChangeArrowheads="1"/>
              </p:cNvSpPr>
              <p:nvPr/>
            </p:nvSpPr>
            <p:spPr bwMode="auto">
              <a:xfrm>
                <a:off x="97293" y="74927"/>
                <a:ext cx="90035" cy="74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600">
                  <a:solidFill>
                    <a:srgbClr val="FFFFFF"/>
                  </a:solidFill>
                  <a:latin typeface="Gulim" panose="020B0600000101010101" pitchFamily="34" charset="-127"/>
                  <a:ea typeface="Gulim" panose="020B0600000101010101" pitchFamily="34" charset="-127"/>
                </a:endParaRPr>
              </a:p>
            </p:txBody>
          </p:sp>
        </p:grpSp>
      </p:grpSp>
      <p:grpSp>
        <p:nvGrpSpPr>
          <p:cNvPr id="83978" name="组合 11"/>
          <p:cNvGrpSpPr>
            <a:grpSpLocks/>
          </p:cNvGrpSpPr>
          <p:nvPr/>
        </p:nvGrpSpPr>
        <p:grpSpPr bwMode="auto">
          <a:xfrm>
            <a:off x="2051050" y="1989138"/>
            <a:ext cx="2233613" cy="2813050"/>
            <a:chOff x="0" y="0"/>
            <a:chExt cx="1872207" cy="1912753"/>
          </a:xfrm>
        </p:grpSpPr>
        <p:grpSp>
          <p:nvGrpSpPr>
            <p:cNvPr id="83979" name="TextBox 12"/>
            <p:cNvGrpSpPr>
              <a:grpSpLocks/>
            </p:cNvGrpSpPr>
            <p:nvPr/>
          </p:nvGrpSpPr>
          <p:grpSpPr bwMode="auto">
            <a:xfrm>
              <a:off x="-63658" y="309624"/>
              <a:ext cx="1982543" cy="1691167"/>
              <a:chOff x="0" y="0"/>
              <a:chExt cx="2365248" cy="2487168"/>
            </a:xfrm>
          </p:grpSpPr>
          <p:pic>
            <p:nvPicPr>
              <p:cNvPr id="83980" name="TextBox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365248" cy="24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1" name="文本框 83981"/>
              <p:cNvSpPr txBox="1">
                <a:spLocks noChangeArrowheads="1"/>
              </p:cNvSpPr>
              <p:nvPr/>
            </p:nvSpPr>
            <p:spPr bwMode="auto">
              <a:xfrm>
                <a:off x="75946" y="48899"/>
                <a:ext cx="2233613" cy="230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结构化、非结构化和半结构化数据</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分布式文件系统</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关系数据库</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非关系数据库</a:t>
                </a:r>
                <a:endParaRPr lang="en-US" altLang="zh-CN" sz="1600">
                  <a:solidFill>
                    <a:srgbClr val="FFFFFF"/>
                  </a:solidFill>
                  <a:latin typeface="微软雅黑" panose="020B0503020204020204" pitchFamily="34" charset="-122"/>
                  <a:ea typeface="微软雅黑" panose="020B0503020204020204" pitchFamily="34" charset="-122"/>
                </a:endParaRPr>
              </a:p>
              <a:p>
                <a:pPr algn="ctr"/>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NoSQL</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数据仓库</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云计算和云存储</a:t>
                </a: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实时流处理</a:t>
                </a:r>
                <a:endParaRPr lang="en-US" altLang="zh-CN" sz="1600">
                  <a:solidFill>
                    <a:srgbClr val="FFFFFF"/>
                  </a:solidFill>
                  <a:latin typeface="微软雅黑" panose="020B0503020204020204" pitchFamily="34" charset="-122"/>
                  <a:ea typeface="微软雅黑" panose="020B0503020204020204" pitchFamily="34" charset="-122"/>
                </a:endParaRPr>
              </a:p>
            </p:txBody>
          </p:sp>
        </p:grpSp>
        <p:grpSp>
          <p:nvGrpSpPr>
            <p:cNvPr id="83982" name="上箭头 13"/>
            <p:cNvGrpSpPr>
              <a:grpSpLocks/>
            </p:cNvGrpSpPr>
            <p:nvPr/>
          </p:nvGrpSpPr>
          <p:grpSpPr bwMode="auto">
            <a:xfrm>
              <a:off x="559719" y="-21978"/>
              <a:ext cx="240153" cy="368907"/>
              <a:chOff x="0" y="0"/>
              <a:chExt cx="286512" cy="542544"/>
            </a:xfrm>
          </p:grpSpPr>
          <p:pic>
            <p:nvPicPr>
              <p:cNvPr id="83983" name="上箭头 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86512"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4" name="文本框 83984"/>
              <p:cNvSpPr txBox="1">
                <a:spLocks noChangeArrowheads="1"/>
              </p:cNvSpPr>
              <p:nvPr/>
            </p:nvSpPr>
            <p:spPr bwMode="auto">
              <a:xfrm>
                <a:off x="97781" y="77350"/>
                <a:ext cx="90055" cy="387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grpSp>
        <p:nvGrpSpPr>
          <p:cNvPr id="83985" name="组合 14"/>
          <p:cNvGrpSpPr>
            <a:grpSpLocks/>
          </p:cNvGrpSpPr>
          <p:nvPr/>
        </p:nvGrpSpPr>
        <p:grpSpPr bwMode="auto">
          <a:xfrm>
            <a:off x="4427538" y="1700213"/>
            <a:ext cx="1728787" cy="5172075"/>
            <a:chOff x="0" y="0"/>
            <a:chExt cx="1872207" cy="3518679"/>
          </a:xfrm>
        </p:grpSpPr>
        <p:grpSp>
          <p:nvGrpSpPr>
            <p:cNvPr id="83986" name="TextBox 15"/>
            <p:cNvGrpSpPr>
              <a:grpSpLocks/>
            </p:cNvGrpSpPr>
            <p:nvPr/>
          </p:nvGrpSpPr>
          <p:grpSpPr bwMode="auto">
            <a:xfrm>
              <a:off x="-81215" y="406819"/>
              <a:ext cx="2013526" cy="3189232"/>
              <a:chOff x="0" y="0"/>
              <a:chExt cx="1859280" cy="4687824"/>
            </a:xfrm>
          </p:grpSpPr>
          <p:pic>
            <p:nvPicPr>
              <p:cNvPr id="83987" name="TextBox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859280" cy="468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8" name="文本框 83988"/>
              <p:cNvSpPr txBox="1">
                <a:spLocks noChangeArrowheads="1"/>
              </p:cNvSpPr>
              <p:nvPr/>
            </p:nvSpPr>
            <p:spPr bwMode="auto">
              <a:xfrm>
                <a:off x="74994" y="50003"/>
                <a:ext cx="1728787" cy="4524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A/B Testing</a:t>
                </a: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关联规则分析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分类</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聚类</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遗传算法</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神经网络</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预测模型</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模式识别</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时间序列分析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回归分析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系统仿真</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机器学习</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优化</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空间分析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社会网络分析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自然语言分析</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MapReduce</a:t>
                </a:r>
              </a:p>
              <a:p>
                <a:pPr>
                  <a:buFont typeface="Arial" panose="020B0604020202020204" pitchFamily="34" charset="0"/>
                  <a:buChar char="•"/>
                </a:pPr>
                <a:r>
                  <a:rPr lang="en-US" altLang="zh-CN" sz="1600">
                    <a:solidFill>
                      <a:srgbClr val="FFFFFF"/>
                    </a:solidFill>
                    <a:latin typeface="微软雅黑" panose="020B0503020204020204" pitchFamily="34" charset="-122"/>
                    <a:ea typeface="微软雅黑" panose="020B0503020204020204" pitchFamily="34" charset="-122"/>
                  </a:rPr>
                  <a:t>R</a:t>
                </a:r>
                <a:r>
                  <a:rPr lang="zh-CN" altLang="en-US" sz="1600">
                    <a:solidFill>
                      <a:srgbClr val="FFFFFF"/>
                    </a:solidFill>
                    <a:latin typeface="微软雅黑" panose="020B0503020204020204" pitchFamily="34" charset="-122"/>
                    <a:ea typeface="微软雅黑" panose="020B0503020204020204" pitchFamily="34" charset="-122"/>
                  </a:rPr>
                  <a:t>语言</a:t>
                </a:r>
                <a:endParaRPr lang="en-US" altLang="zh-CN" sz="1600">
                  <a:solidFill>
                    <a:srgbClr val="FFFFFF"/>
                  </a:solidFill>
                  <a:latin typeface="微软雅黑" panose="020B0503020204020204" pitchFamily="34" charset="-122"/>
                  <a:ea typeface="微软雅黑" panose="020B0503020204020204" pitchFamily="34" charset="-122"/>
                </a:endParaRPr>
              </a:p>
            </p:txBody>
          </p:sp>
        </p:grpSp>
        <p:grpSp>
          <p:nvGrpSpPr>
            <p:cNvPr id="83989" name="上箭头 16"/>
            <p:cNvGrpSpPr>
              <a:grpSpLocks/>
            </p:cNvGrpSpPr>
            <p:nvPr/>
          </p:nvGrpSpPr>
          <p:grpSpPr bwMode="auto">
            <a:xfrm>
              <a:off x="519541" y="-20348"/>
              <a:ext cx="310281" cy="464492"/>
              <a:chOff x="0" y="0"/>
              <a:chExt cx="286512" cy="682752"/>
            </a:xfrm>
          </p:grpSpPr>
          <p:pic>
            <p:nvPicPr>
              <p:cNvPr id="83990" name="上箭头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86512" cy="6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1" name="文本框 83991"/>
              <p:cNvSpPr txBox="1">
                <a:spLocks noChangeArrowheads="1"/>
              </p:cNvSpPr>
              <p:nvPr/>
            </p:nvSpPr>
            <p:spPr bwMode="auto">
              <a:xfrm>
                <a:off x="99330" y="74925"/>
                <a:ext cx="90031" cy="53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grpSp>
        <p:nvGrpSpPr>
          <p:cNvPr id="83993" name="组合 17"/>
          <p:cNvGrpSpPr>
            <a:grpSpLocks/>
          </p:cNvGrpSpPr>
          <p:nvPr/>
        </p:nvGrpSpPr>
        <p:grpSpPr bwMode="auto">
          <a:xfrm>
            <a:off x="6372225" y="1989138"/>
            <a:ext cx="2016125" cy="2813050"/>
            <a:chOff x="0" y="0"/>
            <a:chExt cx="1691026" cy="1912897"/>
          </a:xfrm>
        </p:grpSpPr>
        <p:grpSp>
          <p:nvGrpSpPr>
            <p:cNvPr id="2" name="TextBox 18"/>
            <p:cNvGrpSpPr>
              <a:grpSpLocks/>
            </p:cNvGrpSpPr>
            <p:nvPr/>
          </p:nvGrpSpPr>
          <p:grpSpPr bwMode="auto">
            <a:xfrm>
              <a:off x="-73180" y="309647"/>
              <a:ext cx="1815123" cy="1691295"/>
              <a:chOff x="0" y="0"/>
              <a:chExt cx="2164080" cy="2487168"/>
            </a:xfrm>
          </p:grpSpPr>
          <p:pic>
            <p:nvPicPr>
              <p:cNvPr id="83994" name="TextBox 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164080" cy="248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5" name="文本框 83995"/>
              <p:cNvSpPr txBox="1">
                <a:spLocks noChangeArrowheads="1"/>
              </p:cNvSpPr>
              <p:nvPr/>
            </p:nvSpPr>
            <p:spPr bwMode="auto">
              <a:xfrm>
                <a:off x="87249" y="48861"/>
                <a:ext cx="2016125" cy="230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标签云</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Tag Cloud</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聚类图</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Clustergram</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空间信息流</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Spatial information flow</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1600">
                    <a:solidFill>
                      <a:srgbClr val="FFFFFF"/>
                    </a:solidFill>
                    <a:latin typeface="微软雅黑" panose="020B0503020204020204" pitchFamily="34" charset="-122"/>
                    <a:ea typeface="微软雅黑" panose="020B0503020204020204" pitchFamily="34" charset="-122"/>
                  </a:rPr>
                  <a:t>热图</a:t>
                </a:r>
                <a:endParaRPr lang="en-US" altLang="zh-CN" sz="1600">
                  <a:solidFill>
                    <a:srgbClr val="FFFFFF"/>
                  </a:solidFill>
                  <a:latin typeface="微软雅黑" panose="020B0503020204020204" pitchFamily="34" charset="-122"/>
                  <a:ea typeface="微软雅黑" panose="020B0503020204020204" pitchFamily="34" charset="-122"/>
                </a:endParaRPr>
              </a:p>
              <a:p>
                <a:r>
                  <a:rPr lang="zh-CN" altLang="en-US" sz="1600">
                    <a:solidFill>
                      <a:srgbClr val="FFFFFF"/>
                    </a:solidFill>
                    <a:latin typeface="微软雅黑" panose="020B0503020204020204" pitchFamily="34" charset="-122"/>
                    <a:ea typeface="微软雅黑" panose="020B0503020204020204" pitchFamily="34" charset="-122"/>
                  </a:rPr>
                  <a:t>（</a:t>
                </a:r>
                <a:r>
                  <a:rPr lang="en-US" altLang="zh-CN" sz="1600">
                    <a:solidFill>
                      <a:srgbClr val="FFFFFF"/>
                    </a:solidFill>
                    <a:latin typeface="微软雅黑" panose="020B0503020204020204" pitchFamily="34" charset="-122"/>
                    <a:ea typeface="微软雅黑" panose="020B0503020204020204" pitchFamily="34" charset="-122"/>
                  </a:rPr>
                  <a:t>Heatmap</a:t>
                </a:r>
                <a:r>
                  <a:rPr lang="zh-CN" altLang="en-US" sz="1600">
                    <a:solidFill>
                      <a:srgbClr val="FFFFFF"/>
                    </a:solidFill>
                    <a:latin typeface="微软雅黑" panose="020B0503020204020204" pitchFamily="34" charset="-122"/>
                    <a:ea typeface="微软雅黑" panose="020B0503020204020204" pitchFamily="34" charset="-122"/>
                  </a:rPr>
                  <a:t>）</a:t>
                </a:r>
                <a:endParaRPr lang="en-US" altLang="zh-CN" sz="1600">
                  <a:solidFill>
                    <a:srgbClr val="FFFFFF"/>
                  </a:solidFill>
                  <a:latin typeface="微软雅黑" panose="020B0503020204020204" pitchFamily="34" charset="-122"/>
                  <a:ea typeface="微软雅黑" panose="020B0503020204020204" pitchFamily="34" charset="-122"/>
                </a:endParaRPr>
              </a:p>
            </p:txBody>
          </p:sp>
        </p:grpSp>
        <p:grpSp>
          <p:nvGrpSpPr>
            <p:cNvPr id="83996" name="上箭头 19"/>
            <p:cNvGrpSpPr>
              <a:grpSpLocks/>
            </p:cNvGrpSpPr>
            <p:nvPr/>
          </p:nvGrpSpPr>
          <p:grpSpPr bwMode="auto">
            <a:xfrm>
              <a:off x="499478" y="-21979"/>
              <a:ext cx="240312" cy="368934"/>
              <a:chOff x="0" y="0"/>
              <a:chExt cx="286512" cy="542544"/>
            </a:xfrm>
          </p:grpSpPr>
          <p:pic>
            <p:nvPicPr>
              <p:cNvPr id="83997" name="上箭头 1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86512" cy="54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8" name="文本框 83998"/>
              <p:cNvSpPr txBox="1">
                <a:spLocks noChangeArrowheads="1"/>
              </p:cNvSpPr>
              <p:nvPr/>
            </p:nvSpPr>
            <p:spPr bwMode="auto">
              <a:xfrm>
                <a:off x="97534" y="77320"/>
                <a:ext cx="89996" cy="38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Gulim" panose="020B0600000101010101" pitchFamily="34" charset="-127"/>
                  <a:ea typeface="Gulim" panose="020B0600000101010101" pitchFamily="34" charset="-127"/>
                </a:endParaRPr>
              </a:p>
            </p:txBody>
          </p:sp>
        </p:grpSp>
      </p:grpSp>
      <p:sp>
        <p:nvSpPr>
          <p:cNvPr id="34" name="标题 3"/>
          <p:cNvSpPr>
            <a:spLocks noGrp="1"/>
          </p:cNvSpPr>
          <p:nvPr>
            <p:ph type="title"/>
          </p:nvPr>
        </p:nvSpPr>
        <p:spPr/>
        <p:txBody>
          <a:bodyPr>
            <a:normAutofit/>
          </a:bodyPr>
          <a:lstStyle/>
          <a:p>
            <a:r>
              <a:rPr lang="zh-CN" altLang="en-US" dirty="0"/>
              <a:t>大数据的相关技术</a:t>
            </a:r>
          </a:p>
        </p:txBody>
      </p:sp>
    </p:spTree>
    <p:extLst>
      <p:ext uri="{BB962C8B-B14F-4D97-AF65-F5344CB8AC3E}">
        <p14:creationId xmlns:p14="http://schemas.microsoft.com/office/powerpoint/2010/main" val="3095797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993"/>
                                        </p:tgtEl>
                                        <p:attrNameLst>
                                          <p:attrName>style.visibility</p:attrName>
                                        </p:attrNameLst>
                                      </p:cBhvr>
                                      <p:to>
                                        <p:strVal val="visible"/>
                                      </p:to>
                                    </p:set>
                                    <p:anim calcmode="lin" valueType="num">
                                      <p:cBhvr additive="base">
                                        <p:cTn id="7" dur="500" fill="hold"/>
                                        <p:tgtEl>
                                          <p:spTgt spid="83993"/>
                                        </p:tgtEl>
                                        <p:attrNameLst>
                                          <p:attrName>ppt_x</p:attrName>
                                        </p:attrNameLst>
                                      </p:cBhvr>
                                      <p:tavLst>
                                        <p:tav tm="0">
                                          <p:val>
                                            <p:strVal val="#ppt_x"/>
                                          </p:val>
                                        </p:tav>
                                        <p:tav tm="100000">
                                          <p:val>
                                            <p:strVal val="#ppt_x"/>
                                          </p:val>
                                        </p:tav>
                                      </p:tavLst>
                                    </p:anim>
                                    <p:anim calcmode="lin" valueType="num">
                                      <p:cBhvr additive="base">
                                        <p:cTn id="8" dur="500" fill="hold"/>
                                        <p:tgtEl>
                                          <p:spTgt spid="839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标签云</a:t>
            </a:r>
          </a:p>
        </p:txBody>
      </p:sp>
      <p:sp>
        <p:nvSpPr>
          <p:cNvPr id="4" name="内容占位符 3">
            <a:extLst>
              <a:ext uri="{FF2B5EF4-FFF2-40B4-BE49-F238E27FC236}">
                <a16:creationId xmlns:a16="http://schemas.microsoft.com/office/drawing/2014/main" id="{7BA819E1-D938-4E4A-9B53-4952D44C5E65}"/>
              </a:ext>
            </a:extLst>
          </p:cNvPr>
          <p:cNvSpPr>
            <a:spLocks noGrp="1"/>
          </p:cNvSpPr>
          <p:nvPr>
            <p:ph idx="1"/>
          </p:nvPr>
        </p:nvSpPr>
        <p:spPr/>
        <p:txBody>
          <a:bodyPr/>
          <a:lstStyle/>
          <a:p>
            <a:r>
              <a:rPr lang="zh-CN" altLang="en-US" dirty="0"/>
              <a:t>标签云（</a:t>
            </a:r>
            <a:r>
              <a:rPr lang="en-US" altLang="zh-CN" dirty="0"/>
              <a:t>Tag Cloud</a:t>
            </a:r>
            <a:r>
              <a:rPr lang="zh-CN" altLang="en-US" dirty="0"/>
              <a:t>）是一套相关的标签以及与此相应的权重。权值影响标签的字体大小、颜色或其他视觉效果。典型的标签云有</a:t>
            </a:r>
            <a:r>
              <a:rPr lang="en-US" altLang="zh-CN" dirty="0"/>
              <a:t>30</a:t>
            </a:r>
            <a:r>
              <a:rPr lang="zh-CN" altLang="en-US" dirty="0"/>
              <a:t>至</a:t>
            </a:r>
            <a:r>
              <a:rPr lang="en-US" altLang="zh-CN" dirty="0"/>
              <a:t>150</a:t>
            </a:r>
            <a:r>
              <a:rPr lang="zh-CN" altLang="en-US" dirty="0"/>
              <a:t>个标签，用以表示一个网站中的内容及其热门程度。标签通常是超链接，指向分类页面</a:t>
            </a:r>
          </a:p>
        </p:txBody>
      </p:sp>
    </p:spTree>
    <p:extLst>
      <p:ext uri="{BB962C8B-B14F-4D97-AF65-F5344CB8AC3E}">
        <p14:creationId xmlns:p14="http://schemas.microsoft.com/office/powerpoint/2010/main" val="338333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4800" dirty="0"/>
              <a:t>大数据分析概述</a:t>
            </a:r>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5186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7" name="表格 88066"/>
          <p:cNvGraphicFramePr/>
          <p:nvPr>
            <p:extLst>
              <p:ext uri="{D42A27DB-BD31-4B8C-83A1-F6EECF244321}">
                <p14:modId xmlns:p14="http://schemas.microsoft.com/office/powerpoint/2010/main" val="3382176753"/>
              </p:ext>
            </p:extLst>
          </p:nvPr>
        </p:nvGraphicFramePr>
        <p:xfrm>
          <a:off x="1619250" y="2420938"/>
          <a:ext cx="6216650" cy="2176462"/>
        </p:xfrm>
        <a:graphic>
          <a:graphicData uri="http://schemas.openxmlformats.org/drawingml/2006/table">
            <a:tbl>
              <a:tblPr>
                <a:tableStyleId>{08FB837D-C827-4EFA-A057-4D05807E0F7C}</a:tableStyleId>
              </a:tblPr>
              <a:tblGrid>
                <a:gridCol w="3108325">
                  <a:extLst>
                    <a:ext uri="{9D8B030D-6E8A-4147-A177-3AD203B41FA5}">
                      <a16:colId xmlns:a16="http://schemas.microsoft.com/office/drawing/2014/main" val="20000"/>
                    </a:ext>
                  </a:extLst>
                </a:gridCol>
                <a:gridCol w="3108325">
                  <a:extLst>
                    <a:ext uri="{9D8B030D-6E8A-4147-A177-3AD203B41FA5}">
                      <a16:colId xmlns:a16="http://schemas.microsoft.com/office/drawing/2014/main" val="20001"/>
                    </a:ext>
                  </a:extLst>
                </a:gridCol>
              </a:tblGrid>
              <a:tr h="1089024">
                <a:tc>
                  <a:txBody>
                    <a:bodyPr/>
                    <a:lstStyle>
                      <a:lvl1pPr marL="342900" lvl="0" indent="-342900" algn="l" defTabSz="914400" eaLnBrk="0" fontAlgn="base" latinLnBrk="1" hangingPunct="0">
                        <a:spcBef>
                          <a:spcPct val="20000"/>
                        </a:spcBef>
                        <a:spcAft>
                          <a:spcPct val="0"/>
                        </a:spcAft>
                        <a:buChar char="•"/>
                        <a:defRPr sz="2400" b="0" i="0" u="none" kern="1200" baseline="0">
                          <a:solidFill>
                            <a:schemeClr val="bg1"/>
                          </a:solidFill>
                          <a:latin typeface="Gulim" pitchFamily="2" charset="-127"/>
                          <a:ea typeface="Gulim" pitchFamily="2" charset="-127"/>
                        </a:defRPr>
                      </a:lvl1pPr>
                      <a:lvl2pPr marL="742950" lvl="1" indent="-285750" algn="l">
                        <a:defRPr sz="2000" b="1" kern="1200"/>
                      </a:lvl2pPr>
                      <a:lvl3pPr marL="1143000" lvl="2" indent="-228600" algn="l">
                        <a:defRPr sz="2000" b="0" kern="1200"/>
                      </a:lvl3pPr>
                      <a:lvl4pPr marL="1600200" lvl="3" indent="-228600" algn="l">
                        <a:defRPr sz="1800" kern="1200"/>
                      </a:lvl4pPr>
                      <a:lvl5pPr marL="2057400" lvl="4" indent="-228600" algn="l">
                        <a:defRPr sz="1800" kern="1200"/>
                      </a:lvl5pPr>
                    </a:lstStyle>
                    <a:p>
                      <a:pPr marL="0" lvl="0" indent="0" algn="ctr" eaLnBrk="1" latinLnBrk="1" hangingPunct="1">
                        <a:spcBef>
                          <a:spcPct val="0"/>
                        </a:spcBef>
                        <a:buNone/>
                      </a:pPr>
                      <a:r>
                        <a:rPr lang="zh-CN" altLang="en-US" sz="3600" dirty="0"/>
                        <a:t>奥巴马</a:t>
                      </a:r>
                      <a:endParaRPr lang="zh-CN" altLang="en-US" sz="3600" b="1" dirty="0">
                        <a:solidFill>
                          <a:srgbClr val="000000"/>
                        </a:solidFill>
                        <a:latin typeface="微软雅黑" pitchFamily="2" charset="-122"/>
                        <a:ea typeface="微软雅黑" pitchFamily="2" charset="-122"/>
                      </a:endParaRPr>
                    </a:p>
                  </a:txBody>
                  <a:tcPr marL="91444" marR="91444" marT="45729" marB="45729" anchor="ctr"/>
                </a:tc>
                <a:tc>
                  <a:txBody>
                    <a:bodyPr/>
                    <a:lstStyle>
                      <a:lvl1pPr marL="342900" lvl="0" indent="-342900" algn="l" defTabSz="914400" eaLnBrk="0" fontAlgn="base" latinLnBrk="1" hangingPunct="0">
                        <a:spcBef>
                          <a:spcPct val="20000"/>
                        </a:spcBef>
                        <a:spcAft>
                          <a:spcPct val="0"/>
                        </a:spcAft>
                        <a:buChar char="•"/>
                        <a:defRPr sz="2400" b="0" i="0" u="none" kern="1200" baseline="0">
                          <a:solidFill>
                            <a:schemeClr val="bg1"/>
                          </a:solidFill>
                          <a:latin typeface="Gulim" pitchFamily="2" charset="-127"/>
                          <a:ea typeface="Gulim" pitchFamily="2" charset="-127"/>
                        </a:defRPr>
                      </a:lvl1pPr>
                      <a:lvl2pPr marL="742950" lvl="1" indent="-285750" algn="l">
                        <a:defRPr sz="2000" b="1" kern="1200"/>
                      </a:lvl2pPr>
                      <a:lvl3pPr marL="1143000" lvl="2" indent="-228600" algn="l">
                        <a:defRPr sz="2000" b="0" kern="1200"/>
                      </a:lvl3pPr>
                      <a:lvl4pPr marL="1600200" lvl="3" indent="-228600" algn="l">
                        <a:defRPr sz="1800" kern="1200"/>
                      </a:lvl4pPr>
                      <a:lvl5pPr marL="2057400" lvl="4" indent="-228600" algn="l">
                        <a:defRPr sz="1800" kern="1200"/>
                      </a:lvl5pPr>
                    </a:lstStyle>
                    <a:p>
                      <a:pPr marL="0" lvl="0" indent="0" algn="ctr" eaLnBrk="1" latinLnBrk="1" hangingPunct="1">
                        <a:spcBef>
                          <a:spcPct val="0"/>
                        </a:spcBef>
                        <a:buNone/>
                      </a:pPr>
                      <a:r>
                        <a:rPr lang="zh-CN" altLang="en-US" sz="3600" dirty="0"/>
                        <a:t>布什</a:t>
                      </a:r>
                      <a:endParaRPr lang="zh-CN" altLang="en-US" sz="3600" b="1" dirty="0">
                        <a:solidFill>
                          <a:srgbClr val="000000"/>
                        </a:solidFill>
                        <a:latin typeface="微软雅黑" pitchFamily="2" charset="-122"/>
                        <a:ea typeface="微软雅黑" pitchFamily="2" charset="-122"/>
                      </a:endParaRPr>
                    </a:p>
                  </a:txBody>
                  <a:tcPr marL="91444" marR="91444" marT="45729" marB="45729" anchor="ctr"/>
                </a:tc>
                <a:extLst>
                  <a:ext uri="{0D108BD9-81ED-4DB2-BD59-A6C34878D82A}">
                    <a16:rowId xmlns:a16="http://schemas.microsoft.com/office/drawing/2014/main" val="10000"/>
                  </a:ext>
                </a:extLst>
              </a:tr>
              <a:tr h="1087438">
                <a:tc>
                  <a:txBody>
                    <a:bodyPr/>
                    <a:lstStyle>
                      <a:lvl1pPr marL="342900" lvl="0" indent="-342900" algn="l" defTabSz="914400" eaLnBrk="0" fontAlgn="base" latinLnBrk="1" hangingPunct="0">
                        <a:spcBef>
                          <a:spcPct val="20000"/>
                        </a:spcBef>
                        <a:spcAft>
                          <a:spcPct val="0"/>
                        </a:spcAft>
                        <a:buChar char="•"/>
                        <a:defRPr sz="2400" b="0" i="0" u="none" kern="1200" baseline="0">
                          <a:solidFill>
                            <a:schemeClr val="bg1"/>
                          </a:solidFill>
                          <a:latin typeface="Gulim" pitchFamily="2" charset="-127"/>
                          <a:ea typeface="Gulim" pitchFamily="2" charset="-127"/>
                        </a:defRPr>
                      </a:lvl1pPr>
                      <a:lvl2pPr marL="742950" lvl="1" indent="-285750" algn="l">
                        <a:defRPr sz="2000" b="1" kern="1200"/>
                      </a:lvl2pPr>
                      <a:lvl3pPr marL="1143000" lvl="2" indent="-228600" algn="l">
                        <a:defRPr sz="2000" b="0" kern="1200"/>
                      </a:lvl3pPr>
                      <a:lvl4pPr marL="1600200" lvl="3" indent="-228600" algn="l">
                        <a:defRPr sz="1800" kern="1200"/>
                      </a:lvl4pPr>
                      <a:lvl5pPr marL="2057400" lvl="4" indent="-228600" algn="l">
                        <a:defRPr sz="1800" kern="1200"/>
                      </a:lvl5pPr>
                    </a:lstStyle>
                    <a:p>
                      <a:pPr marL="0" lvl="0" indent="0" algn="ctr" eaLnBrk="1" latinLnBrk="1" hangingPunct="1">
                        <a:spcBef>
                          <a:spcPct val="0"/>
                        </a:spcBef>
                        <a:buNone/>
                      </a:pPr>
                      <a:r>
                        <a:rPr lang="zh-CN" altLang="en-US" sz="3600" dirty="0"/>
                        <a:t>克林顿</a:t>
                      </a:r>
                      <a:endParaRPr lang="zh-CN" altLang="en-US" sz="3600" b="1" dirty="0">
                        <a:solidFill>
                          <a:srgbClr val="000000"/>
                        </a:solidFill>
                        <a:latin typeface="微软雅黑" pitchFamily="2" charset="-122"/>
                        <a:ea typeface="微软雅黑" pitchFamily="2" charset="-122"/>
                      </a:endParaRPr>
                    </a:p>
                  </a:txBody>
                  <a:tcPr marL="91444" marR="91444" marT="45729" marB="45729" anchor="ctr"/>
                </a:tc>
                <a:tc>
                  <a:txBody>
                    <a:bodyPr/>
                    <a:lstStyle>
                      <a:lvl1pPr marL="342900" lvl="0" indent="-342900" algn="l" defTabSz="914400" eaLnBrk="0" fontAlgn="base" latinLnBrk="1" hangingPunct="0">
                        <a:spcBef>
                          <a:spcPct val="20000"/>
                        </a:spcBef>
                        <a:spcAft>
                          <a:spcPct val="0"/>
                        </a:spcAft>
                        <a:buChar char="•"/>
                        <a:defRPr sz="2400" b="0" i="0" u="none" kern="1200" baseline="0">
                          <a:solidFill>
                            <a:schemeClr val="bg1"/>
                          </a:solidFill>
                          <a:latin typeface="Gulim" pitchFamily="2" charset="-127"/>
                          <a:ea typeface="Gulim" pitchFamily="2" charset="-127"/>
                        </a:defRPr>
                      </a:lvl1pPr>
                      <a:lvl2pPr marL="742950" lvl="1" indent="-285750" algn="l">
                        <a:defRPr sz="2000" b="1" kern="1200"/>
                      </a:lvl2pPr>
                      <a:lvl3pPr marL="1143000" lvl="2" indent="-228600" algn="l">
                        <a:defRPr sz="2000" b="0" kern="1200"/>
                      </a:lvl3pPr>
                      <a:lvl4pPr marL="1600200" lvl="3" indent="-228600" algn="l">
                        <a:defRPr sz="1800" kern="1200"/>
                      </a:lvl4pPr>
                      <a:lvl5pPr marL="2057400" lvl="4" indent="-228600" algn="l">
                        <a:defRPr sz="1800" kern="1200"/>
                      </a:lvl5pPr>
                    </a:lstStyle>
                    <a:p>
                      <a:pPr marL="0" lvl="0" indent="0" algn="ctr" eaLnBrk="1" latinLnBrk="1" hangingPunct="1">
                        <a:spcBef>
                          <a:spcPct val="0"/>
                        </a:spcBef>
                        <a:buNone/>
                      </a:pPr>
                      <a:r>
                        <a:rPr lang="zh-CN" altLang="en-US" sz="3600" dirty="0"/>
                        <a:t>林肯</a:t>
                      </a:r>
                      <a:endParaRPr lang="zh-CN" altLang="en-US" sz="3600" b="1" dirty="0">
                        <a:solidFill>
                          <a:srgbClr val="000000"/>
                        </a:solidFill>
                        <a:latin typeface="微软雅黑" pitchFamily="2" charset="-122"/>
                        <a:ea typeface="微软雅黑" pitchFamily="2" charset="-122"/>
                      </a:endParaRPr>
                    </a:p>
                  </a:txBody>
                  <a:tcPr marL="91444" marR="91444" marT="45729" marB="45729" anchor="ctr"/>
                </a:tc>
                <a:extLst>
                  <a:ext uri="{0D108BD9-81ED-4DB2-BD59-A6C34878D82A}">
                    <a16:rowId xmlns:a16="http://schemas.microsoft.com/office/drawing/2014/main" val="10001"/>
                  </a:ext>
                </a:extLst>
              </a:tr>
            </a:tbl>
          </a:graphicData>
        </a:graphic>
      </p:graphicFrame>
      <p:sp>
        <p:nvSpPr>
          <p:cNvPr id="2" name="标题 1"/>
          <p:cNvSpPr>
            <a:spLocks noGrp="1"/>
          </p:cNvSpPr>
          <p:nvPr>
            <p:ph type="title"/>
          </p:nvPr>
        </p:nvSpPr>
        <p:spPr/>
        <p:txBody>
          <a:bodyPr>
            <a:normAutofit/>
          </a:bodyPr>
          <a:lstStyle/>
          <a:p>
            <a:r>
              <a:rPr lang="zh-CN" altLang="en-US" dirty="0"/>
              <a:t>标签云</a:t>
            </a:r>
          </a:p>
        </p:txBody>
      </p:sp>
    </p:spTree>
    <p:extLst>
      <p:ext uri="{BB962C8B-B14F-4D97-AF65-F5344CB8AC3E}">
        <p14:creationId xmlns:p14="http://schemas.microsoft.com/office/powerpoint/2010/main" val="1811659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barn(inVertical)">
                                      <p:cBhvr>
                                        <p:cTn id="7"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DF9C5-6C4D-44FF-9DD8-CC89EE7475CA}"/>
              </a:ext>
            </a:extLst>
          </p:cNvPr>
          <p:cNvSpPr>
            <a:spLocks noGrp="1"/>
          </p:cNvSpPr>
          <p:nvPr>
            <p:ph type="title"/>
          </p:nvPr>
        </p:nvSpPr>
        <p:spPr/>
        <p:txBody>
          <a:bodyPr/>
          <a:lstStyle/>
          <a:p>
            <a:r>
              <a:rPr lang="zh-CN" altLang="en-US" dirty="0"/>
              <a:t>标签云</a:t>
            </a:r>
          </a:p>
        </p:txBody>
      </p:sp>
      <p:sp>
        <p:nvSpPr>
          <p:cNvPr id="3" name="内容占位符 2">
            <a:extLst>
              <a:ext uri="{FF2B5EF4-FFF2-40B4-BE49-F238E27FC236}">
                <a16:creationId xmlns:a16="http://schemas.microsoft.com/office/drawing/2014/main" id="{25EBC8BF-609F-492F-99CD-339BCA8FE756}"/>
              </a:ext>
            </a:extLst>
          </p:cNvPr>
          <p:cNvSpPr>
            <a:spLocks noGrp="1"/>
          </p:cNvSpPr>
          <p:nvPr>
            <p:ph idx="1"/>
          </p:nvPr>
        </p:nvSpPr>
        <p:spPr/>
        <p:txBody>
          <a:bodyPr/>
          <a:lstStyle/>
          <a:p>
            <a:endParaRPr lang="zh-CN" altLang="en-US"/>
          </a:p>
        </p:txBody>
      </p:sp>
      <p:pic>
        <p:nvPicPr>
          <p:cNvPr id="4" name="Picture 3" descr="http://photocdn.sohu.com/20090122/Img261900486.jpg">
            <a:extLst>
              <a:ext uri="{FF2B5EF4-FFF2-40B4-BE49-F238E27FC236}">
                <a16:creationId xmlns:a16="http://schemas.microsoft.com/office/drawing/2014/main" id="{81D679D9-C845-4780-B575-1799CB27B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9" y="3773038"/>
            <a:ext cx="4087813" cy="2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http://photocdn.sohu.com/20090122/Img261900484.jpg">
            <a:extLst>
              <a:ext uri="{FF2B5EF4-FFF2-40B4-BE49-F238E27FC236}">
                <a16:creationId xmlns:a16="http://schemas.microsoft.com/office/drawing/2014/main" id="{D6E3D757-0B9E-4E2E-83A8-54DBC916A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49" y="1173345"/>
            <a:ext cx="4057651" cy="231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photocdn.sohu.com/20090122/Img261900485.jpg">
            <a:extLst>
              <a:ext uri="{FF2B5EF4-FFF2-40B4-BE49-F238E27FC236}">
                <a16:creationId xmlns:a16="http://schemas.microsoft.com/office/drawing/2014/main" id="{732292AF-08D6-4730-9315-18FFF2CA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725" y="1163840"/>
            <a:ext cx="4057651" cy="2371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http://i2.itc.cn/20090122/734_b82e26ec_b462_42dc_ac60_f4de6da924a6_0.jpg">
            <a:extLst>
              <a:ext uri="{FF2B5EF4-FFF2-40B4-BE49-F238E27FC236}">
                <a16:creationId xmlns:a16="http://schemas.microsoft.com/office/drawing/2014/main" id="{F47B6121-070F-452E-9CA8-46E85E842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3725" y="3788413"/>
            <a:ext cx="4087814" cy="250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539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p:txBody>
          <a:bodyPr>
            <a:normAutofit/>
          </a:bodyPr>
          <a:lstStyle/>
          <a:p>
            <a:r>
              <a:rPr lang="zh-CN" altLang="en-US" dirty="0">
                <a:latin typeface="黑体" pitchFamily="49" charset="-122"/>
                <a:ea typeface="黑体" pitchFamily="49" charset="-122"/>
              </a:rPr>
              <a:t>引言 </a:t>
            </a:r>
            <a:r>
              <a:rPr lang="en-US" altLang="zh-CN" dirty="0">
                <a:latin typeface="黑体" pitchFamily="49" charset="-122"/>
                <a:ea typeface="黑体" pitchFamily="49" charset="-122"/>
              </a:rPr>
              <a:t>→ </a:t>
            </a:r>
            <a:r>
              <a:rPr lang="zh-CN" altLang="en-US" dirty="0">
                <a:latin typeface="黑体" pitchFamily="49" charset="-122"/>
                <a:ea typeface="黑体" pitchFamily="49" charset="-122"/>
              </a:rPr>
              <a:t>电影</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点球成金</a:t>
            </a:r>
            <a:r>
              <a:rPr lang="en-US" altLang="zh-CN" dirty="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7" y="2276871"/>
            <a:ext cx="1962965" cy="39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0360" y="2276871"/>
            <a:ext cx="1962000" cy="393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bwMode="auto">
          <a:xfrm>
            <a:off x="3203848" y="2276871"/>
            <a:ext cx="2520000" cy="1966320"/>
          </a:xfrm>
          <a:prstGeom prst="rect">
            <a:avLst/>
          </a:prstGeom>
          <a:solidFill>
            <a:schemeClr val="accent6">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a:solidFill>
                  <a:srgbClr val="FFFFFF">
                    <a:alpha val="98824"/>
                  </a:srgbClr>
                </a:solidFill>
                <a:latin typeface="微软雅黑" pitchFamily="34" charset="-122"/>
                <a:ea typeface="微软雅黑" pitchFamily="34" charset="-122"/>
                <a:cs typeface="Segoe UI" pitchFamily="34" charset="0"/>
              </a:rPr>
              <a:t>基于历史数据，利用数据建模定量分析不同球员特点，合理搭配，重新组队；</a:t>
            </a:r>
          </a:p>
        </p:txBody>
      </p:sp>
      <p:sp>
        <p:nvSpPr>
          <p:cNvPr id="40" name="矩形 39"/>
          <p:cNvSpPr/>
          <p:nvPr/>
        </p:nvSpPr>
        <p:spPr bwMode="auto">
          <a:xfrm>
            <a:off x="3203848" y="4389106"/>
            <a:ext cx="2520000" cy="1820405"/>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a:solidFill>
                  <a:srgbClr val="FFFFFF">
                    <a:alpha val="98824"/>
                  </a:srgbClr>
                </a:solidFill>
                <a:latin typeface="微软雅黑" pitchFamily="34" charset="-122"/>
                <a:ea typeface="微软雅黑" pitchFamily="34" charset="-122"/>
                <a:cs typeface="Segoe UI" pitchFamily="34" charset="0"/>
              </a:rPr>
              <a:t>打破传统思维，通过分析比赛数据，寻找“性价比”最高球员，运用数据取得成功；</a:t>
            </a:r>
          </a:p>
        </p:txBody>
      </p:sp>
      <p:sp>
        <p:nvSpPr>
          <p:cNvPr id="2" name="矩形 1"/>
          <p:cNvSpPr/>
          <p:nvPr/>
        </p:nvSpPr>
        <p:spPr bwMode="auto">
          <a:xfrm>
            <a:off x="1115616" y="1052736"/>
            <a:ext cx="6696744" cy="112812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600" dirty="0">
                <a:solidFill>
                  <a:schemeClr val="tx1">
                    <a:alpha val="99000"/>
                  </a:schemeClr>
                </a:solidFill>
                <a:latin typeface="微软雅黑" pitchFamily="34" charset="-122"/>
                <a:ea typeface="微软雅黑" pitchFamily="34" charset="-122"/>
              </a:rPr>
              <a:t>布拉德</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皮特主演的</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点球成金</a:t>
            </a:r>
            <a:r>
              <a:rPr lang="en-US" altLang="zh-CN" sz="1600" dirty="0">
                <a:solidFill>
                  <a:schemeClr val="tx1">
                    <a:alpha val="99000"/>
                  </a:schemeClr>
                </a:solidFill>
                <a:latin typeface="微软雅黑" pitchFamily="34" charset="-122"/>
                <a:ea typeface="微软雅黑" pitchFamily="34" charset="-122"/>
              </a:rPr>
              <a:t>》</a:t>
            </a:r>
            <a:r>
              <a:rPr lang="zh-CN" altLang="en-US" sz="1600" dirty="0">
                <a:solidFill>
                  <a:schemeClr val="tx1">
                    <a:alpha val="99000"/>
                  </a:schemeClr>
                </a:solidFill>
                <a:latin typeface="微软雅黑" pitchFamily="34" charset="-122"/>
                <a:ea typeface="微软雅黑" pitchFamily="34" charset="-122"/>
              </a:rPr>
              <a:t>是一部美国奥斯卡获奖影片，所讲述的是皮特扮演的棒球队总经理利用计算机数据分析，对球队进行了翻天覆地的改造，让一家不起眼的小球队能够取得巨大的成功。 </a:t>
            </a:r>
          </a:p>
        </p:txBody>
      </p:sp>
    </p:spTree>
    <p:extLst>
      <p:ext uri="{BB962C8B-B14F-4D97-AF65-F5344CB8AC3E}">
        <p14:creationId xmlns:p14="http://schemas.microsoft.com/office/powerpoint/2010/main" val="344977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object 2"/>
          <p:cNvSpPr>
            <a:spLocks noChangeArrowheads="1"/>
          </p:cNvSpPr>
          <p:nvPr/>
        </p:nvSpPr>
        <p:spPr bwMode="auto">
          <a:xfrm>
            <a:off x="775189" y="1178170"/>
            <a:ext cx="7593623" cy="511550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a:p>
            <a:pPr>
              <a:lnSpc>
                <a:spcPct val="100000"/>
              </a:lnSpc>
            </a:pPr>
            <a:endParaRPr lang="en-US" altLang="zh-CN" sz="1662"/>
          </a:p>
        </p:txBody>
      </p:sp>
      <p:sp>
        <p:nvSpPr>
          <p:cNvPr id="89091" name="object 4"/>
          <p:cNvSpPr txBox="1">
            <a:spLocks noChangeArrowheads="1"/>
          </p:cNvSpPr>
          <p:nvPr/>
        </p:nvSpPr>
        <p:spPr bwMode="auto">
          <a:xfrm>
            <a:off x="6611815" y="2655277"/>
            <a:ext cx="1478574" cy="25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65100" indent="-1524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r>
              <a:rPr lang="zh-CN" altLang="en-US" sz="1662" b="1">
                <a:solidFill>
                  <a:srgbClr val="0000FF"/>
                </a:solidFill>
                <a:latin typeface="微软雅黑" panose="020B0503020204020204" pitchFamily="34" charset="-122"/>
                <a:ea typeface="微软雅黑" panose="020B0503020204020204" pitchFamily="34" charset="-122"/>
              </a:rPr>
              <a:t>大量用户群体</a:t>
            </a:r>
            <a:endParaRPr lang="zh-CN" altLang="en-US" sz="1662">
              <a:latin typeface="微软雅黑" panose="020B0503020204020204" pitchFamily="34" charset="-122"/>
              <a:ea typeface="微软雅黑" panose="020B0503020204020204" pitchFamily="34" charset="-122"/>
            </a:endParaRPr>
          </a:p>
        </p:txBody>
      </p:sp>
      <p:sp>
        <p:nvSpPr>
          <p:cNvPr id="89092" name="object 6"/>
          <p:cNvSpPr txBox="1">
            <a:spLocks noChangeArrowheads="1"/>
          </p:cNvSpPr>
          <p:nvPr/>
        </p:nvSpPr>
        <p:spPr bwMode="auto">
          <a:xfrm>
            <a:off x="1547447" y="2514600"/>
            <a:ext cx="520212" cy="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r>
              <a:rPr lang="zh-CN" altLang="en-US" sz="1662" b="1">
                <a:solidFill>
                  <a:srgbClr val="0000FF"/>
                </a:solidFill>
                <a:latin typeface="微软雅黑" panose="020B0503020204020204" pitchFamily="34" charset="-122"/>
                <a:ea typeface="微软雅黑" panose="020B0503020204020204" pitchFamily="34" charset="-122"/>
              </a:rPr>
              <a:t>海量计算</a:t>
            </a:r>
            <a:endParaRPr lang="zh-CN" altLang="en-US" sz="1662">
              <a:latin typeface="微软雅黑" panose="020B0503020204020204" pitchFamily="34" charset="-122"/>
              <a:ea typeface="微软雅黑" panose="020B0503020204020204" pitchFamily="34" charset="-122"/>
            </a:endParaRPr>
          </a:p>
        </p:txBody>
      </p:sp>
      <p:sp>
        <p:nvSpPr>
          <p:cNvPr id="89093" name="object 22"/>
          <p:cNvSpPr txBox="1">
            <a:spLocks noChangeArrowheads="1"/>
          </p:cNvSpPr>
          <p:nvPr/>
        </p:nvSpPr>
        <p:spPr bwMode="auto">
          <a:xfrm>
            <a:off x="3163767" y="1951892"/>
            <a:ext cx="1251438" cy="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r>
              <a:rPr lang="zh-CN" altLang="en-US" sz="1662" b="1" dirty="0">
                <a:solidFill>
                  <a:srgbClr val="0000FF"/>
                </a:solidFill>
                <a:latin typeface="微软雅黑" panose="020B0503020204020204" pitchFamily="34" charset="-122"/>
                <a:ea typeface="微软雅黑" panose="020B0503020204020204" pitchFamily="34" charset="-122"/>
              </a:rPr>
              <a:t>大量数据</a:t>
            </a:r>
          </a:p>
          <a:p>
            <a:pPr>
              <a:lnSpc>
                <a:spcPct val="100000"/>
              </a:lnSpc>
            </a:pPr>
            <a:r>
              <a:rPr lang="zh-CN" altLang="en-US" sz="1662" b="1" dirty="0">
                <a:solidFill>
                  <a:srgbClr val="0000FF"/>
                </a:solidFill>
                <a:latin typeface="微软雅黑" panose="020B0503020204020204" pitchFamily="34" charset="-122"/>
                <a:ea typeface="微软雅黑" panose="020B0503020204020204" pitchFamily="34" charset="-122"/>
              </a:rPr>
              <a:t>    管理</a:t>
            </a:r>
            <a:endParaRPr lang="zh-CN" altLang="en-US" sz="1662" dirty="0">
              <a:latin typeface="微软雅黑" panose="020B0503020204020204" pitchFamily="34" charset="-122"/>
              <a:ea typeface="微软雅黑" panose="020B0503020204020204" pitchFamily="34" charset="-122"/>
            </a:endParaRPr>
          </a:p>
        </p:txBody>
      </p:sp>
      <p:sp>
        <p:nvSpPr>
          <p:cNvPr id="89094" name="object 24"/>
          <p:cNvSpPr txBox="1">
            <a:spLocks noChangeArrowheads="1"/>
          </p:cNvSpPr>
          <p:nvPr/>
        </p:nvSpPr>
        <p:spPr bwMode="auto">
          <a:xfrm>
            <a:off x="4572000" y="2233246"/>
            <a:ext cx="958362" cy="25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27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00000"/>
              </a:lnSpc>
            </a:pPr>
            <a:r>
              <a:rPr lang="zh-CN" altLang="en-US" sz="1662" b="1">
                <a:solidFill>
                  <a:srgbClr val="0000FF"/>
                </a:solidFill>
                <a:latin typeface="微软雅黑" panose="020B0503020204020204" pitchFamily="34" charset="-122"/>
                <a:ea typeface="微软雅黑" panose="020B0503020204020204" pitchFamily="34" charset="-122"/>
              </a:rPr>
              <a:t>数据分析</a:t>
            </a:r>
            <a:endParaRPr lang="zh-CN" altLang="en-US" sz="1662">
              <a:latin typeface="微软雅黑" panose="020B0503020204020204" pitchFamily="34" charset="-122"/>
              <a:ea typeface="微软雅黑" panose="020B0503020204020204" pitchFamily="34" charset="-122"/>
            </a:endParaRPr>
          </a:p>
        </p:txBody>
      </p:sp>
      <p:sp>
        <p:nvSpPr>
          <p:cNvPr id="50" name="云形标注 49"/>
          <p:cNvSpPr>
            <a:spLocks noChangeArrowheads="1"/>
          </p:cNvSpPr>
          <p:nvPr/>
        </p:nvSpPr>
        <p:spPr bwMode="auto">
          <a:xfrm>
            <a:off x="4432789" y="1881554"/>
            <a:ext cx="1264626" cy="1006720"/>
          </a:xfrm>
          <a:prstGeom prst="cloudCallout">
            <a:avLst>
              <a:gd name="adj1" fmla="val -21644"/>
              <a:gd name="adj2" fmla="val 63102"/>
            </a:avLst>
          </a:prstGeom>
          <a:noFill/>
          <a:ln w="25400" algn="ctr">
            <a:solidFill>
              <a:srgbClr val="385D8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843940">
              <a:defRPr/>
            </a:pPr>
            <a:endParaRPr lang="zh-CN" altLang="en-US" sz="1662">
              <a:solidFill>
                <a:schemeClr val="lt1"/>
              </a:solidFill>
            </a:endParaRPr>
          </a:p>
        </p:txBody>
      </p:sp>
      <p:sp>
        <p:nvSpPr>
          <p:cNvPr id="51" name="云形标注 50"/>
          <p:cNvSpPr>
            <a:spLocks noChangeArrowheads="1"/>
          </p:cNvSpPr>
          <p:nvPr/>
        </p:nvSpPr>
        <p:spPr bwMode="auto">
          <a:xfrm>
            <a:off x="2743200" y="1740877"/>
            <a:ext cx="1648558" cy="917331"/>
          </a:xfrm>
          <a:prstGeom prst="cloudCallout">
            <a:avLst>
              <a:gd name="adj1" fmla="val -3866"/>
              <a:gd name="adj2" fmla="val 105593"/>
            </a:avLst>
          </a:prstGeom>
          <a:noFill/>
          <a:ln w="25400" algn="ctr">
            <a:solidFill>
              <a:srgbClr val="385D8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843940">
              <a:defRPr/>
            </a:pPr>
            <a:endParaRPr lang="zh-CN" altLang="en-US" sz="1662">
              <a:solidFill>
                <a:schemeClr val="lt1"/>
              </a:solidFill>
            </a:endParaRPr>
          </a:p>
        </p:txBody>
      </p:sp>
      <p:sp>
        <p:nvSpPr>
          <p:cNvPr id="52" name="云形标注 51"/>
          <p:cNvSpPr>
            <a:spLocks noChangeArrowheads="1"/>
          </p:cNvSpPr>
          <p:nvPr/>
        </p:nvSpPr>
        <p:spPr bwMode="auto">
          <a:xfrm>
            <a:off x="1266093" y="2303585"/>
            <a:ext cx="1125415" cy="852854"/>
          </a:xfrm>
          <a:prstGeom prst="cloudCallout">
            <a:avLst>
              <a:gd name="adj1" fmla="val -20051"/>
              <a:gd name="adj2" fmla="val 78866"/>
            </a:avLst>
          </a:prstGeom>
          <a:noFill/>
          <a:ln w="25400" algn="ctr">
            <a:solidFill>
              <a:srgbClr val="385D8A"/>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843940">
              <a:defRPr/>
            </a:pPr>
            <a:endParaRPr lang="zh-CN" altLang="en-US" sz="1662">
              <a:solidFill>
                <a:schemeClr val="lt1"/>
              </a:solidFill>
            </a:endParaRPr>
          </a:p>
        </p:txBody>
      </p:sp>
      <p:sp>
        <p:nvSpPr>
          <p:cNvPr id="53" name="云形标注 52"/>
          <p:cNvSpPr/>
          <p:nvPr/>
        </p:nvSpPr>
        <p:spPr>
          <a:xfrm>
            <a:off x="6471139" y="2303585"/>
            <a:ext cx="1688123" cy="989135"/>
          </a:xfrm>
          <a:prstGeom prst="cloudCallout">
            <a:avLst>
              <a:gd name="adj1" fmla="val -10382"/>
              <a:gd name="adj2" fmla="val 93002"/>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43940">
              <a:defRPr/>
            </a:pPr>
            <a:endParaRPr lang="zh-CN" altLang="en-US" sz="1662"/>
          </a:p>
        </p:txBody>
      </p:sp>
    </p:spTree>
    <p:extLst>
      <p:ext uri="{BB962C8B-B14F-4D97-AF65-F5344CB8AC3E}">
        <p14:creationId xmlns:p14="http://schemas.microsoft.com/office/powerpoint/2010/main" val="66375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Office 主题">
  <a:themeElements>
    <a:clrScheme name="Office 主题">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7649</Words>
  <Application>Microsoft Office PowerPoint</Application>
  <PresentationFormat>全屏显示(4:3)</PresentationFormat>
  <Paragraphs>657</Paragraphs>
  <Slides>71</Slides>
  <Notes>34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71</vt:i4>
      </vt:variant>
    </vt:vector>
  </HeadingPairs>
  <TitlesOfParts>
    <vt:vector size="90" baseType="lpstr">
      <vt:lpstr>Gulim</vt:lpstr>
      <vt:lpstr>微軟正黑體</vt:lpstr>
      <vt:lpstr>新細明體</vt:lpstr>
      <vt:lpstr>等线</vt:lpstr>
      <vt:lpstr>方正姚体</vt:lpstr>
      <vt:lpstr>黑体</vt:lpstr>
      <vt:lpstr>宋体</vt:lpstr>
      <vt:lpstr>微软雅黑</vt:lpstr>
      <vt:lpstr>文鼎新特黑</vt:lpstr>
      <vt:lpstr>幼圆</vt:lpstr>
      <vt:lpstr>Arial</vt:lpstr>
      <vt:lpstr>Arial Narrow</vt:lpstr>
      <vt:lpstr>Calibri</vt:lpstr>
      <vt:lpstr>Courier New</vt:lpstr>
      <vt:lpstr>Segoe UI</vt:lpstr>
      <vt:lpstr>Segoe UI Light</vt:lpstr>
      <vt:lpstr>Times New Roman</vt:lpstr>
      <vt:lpstr>Wingdings</vt:lpstr>
      <vt:lpstr>Office 主题</vt:lpstr>
      <vt:lpstr>数据分析—R</vt:lpstr>
      <vt:lpstr>个人信息</vt:lpstr>
      <vt:lpstr>进度安排和学习要求</vt:lpstr>
      <vt:lpstr>可能涉及到的理论和软件</vt:lpstr>
      <vt:lpstr>主要内容</vt:lpstr>
      <vt:lpstr>参考书目</vt:lpstr>
      <vt:lpstr>大数据分析概述</vt:lpstr>
      <vt:lpstr>引言 → 电影《点球成金》</vt:lpstr>
      <vt:lpstr>PowerPoint 演示文稿</vt:lpstr>
      <vt:lpstr>目录</vt:lpstr>
      <vt:lpstr>数据本质是生产资料和资产</vt:lpstr>
      <vt:lpstr>数据爆炸式增长（每分钟……）</vt:lpstr>
      <vt:lpstr>数据资产管理的挑战</vt:lpstr>
      <vt:lpstr>数据资产管理的挑战</vt:lpstr>
      <vt:lpstr>需要不同“看”数据的方式</vt:lpstr>
      <vt:lpstr>需要更高性价比的数据计算与储存方式</vt:lpstr>
      <vt:lpstr>需要不同的数据管理策略</vt:lpstr>
      <vt:lpstr>超越企业现有 IT 的数据解决能量</vt:lpstr>
      <vt:lpstr>数据库VS大数据</vt:lpstr>
      <vt:lpstr>目录</vt:lpstr>
      <vt:lpstr>什么是数据？</vt:lpstr>
      <vt:lpstr>什么是大数据？</vt:lpstr>
      <vt:lpstr>什么是大数据？</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大数据的4V特征（Velocity）</vt:lpstr>
      <vt:lpstr>大数据的4V特征（Variety）</vt:lpstr>
      <vt:lpstr>大数据的4V特征（Value）</vt:lpstr>
      <vt:lpstr>大数据改变生活</vt:lpstr>
      <vt:lpstr>目录</vt:lpstr>
      <vt:lpstr>商品零售大数据</vt:lpstr>
      <vt:lpstr>消费大数据</vt:lpstr>
      <vt:lpstr>大数据+政治</vt:lpstr>
      <vt:lpstr>大数据+政治</vt:lpstr>
      <vt:lpstr>金融大数据</vt:lpstr>
      <vt:lpstr>金融领域</vt:lpstr>
      <vt:lpstr>金融领域--大数据协助金融企业精准营销</vt:lpstr>
      <vt:lpstr>医疗大数据</vt:lpstr>
      <vt:lpstr>交通大数据</vt:lpstr>
      <vt:lpstr>文化传媒大数据</vt:lpstr>
      <vt:lpstr>航空大数据</vt:lpstr>
      <vt:lpstr>生活娱乐--大数据播报春运迁徙实况</vt:lpstr>
      <vt:lpstr>教育领域</vt:lpstr>
      <vt:lpstr>目录</vt:lpstr>
      <vt:lpstr>大数据的相关技术</vt:lpstr>
      <vt:lpstr>数据众包</vt:lpstr>
      <vt:lpstr>大数据的相关技术</vt:lpstr>
      <vt:lpstr>分布式文件系统</vt:lpstr>
      <vt:lpstr>非关系型数据库NoSQL</vt:lpstr>
      <vt:lpstr>非关系型数据库NoSQL</vt:lpstr>
      <vt:lpstr>非关系型数据库NoSQL</vt:lpstr>
      <vt:lpstr>非关系型数据库NoSQL</vt:lpstr>
      <vt:lpstr>云计算和云存储</vt:lpstr>
      <vt:lpstr>云计算和云存储</vt:lpstr>
      <vt:lpstr>实时流处理</vt:lpstr>
      <vt:lpstr>大数据的相关技术</vt:lpstr>
      <vt:lpstr>A/B Testing</vt:lpstr>
      <vt:lpstr>MapReduce</vt:lpstr>
      <vt:lpstr>MapReduce</vt:lpstr>
      <vt:lpstr>R语言</vt:lpstr>
      <vt:lpstr>大数据的相关技术</vt:lpstr>
      <vt:lpstr>标签云</vt:lpstr>
      <vt:lpstr>标签云</vt:lpstr>
      <vt:lpstr>标签云</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数据科学</dc:title>
  <dc:creator>Zorg .</dc:creator>
  <cp:lastModifiedBy>黄蒙</cp:lastModifiedBy>
  <cp:revision>293</cp:revision>
  <dcterms:created xsi:type="dcterms:W3CDTF">2016-02-27T06:58:03Z</dcterms:created>
  <dcterms:modified xsi:type="dcterms:W3CDTF">2019-03-19T07:06:26Z</dcterms:modified>
</cp:coreProperties>
</file>